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1"/>
  </p:notesMasterIdLst>
  <p:sldIdLst>
    <p:sldId id="430" r:id="rId2"/>
    <p:sldId id="256" r:id="rId3"/>
    <p:sldId id="258" r:id="rId4"/>
    <p:sldId id="259" r:id="rId5"/>
    <p:sldId id="260" r:id="rId6"/>
    <p:sldId id="427" r:id="rId7"/>
    <p:sldId id="371" r:id="rId8"/>
    <p:sldId id="262" r:id="rId9"/>
    <p:sldId id="380" r:id="rId10"/>
    <p:sldId id="274" r:id="rId11"/>
    <p:sldId id="275" r:id="rId12"/>
    <p:sldId id="280" r:id="rId13"/>
    <p:sldId id="284" r:id="rId14"/>
    <p:sldId id="285" r:id="rId15"/>
    <p:sldId id="286" r:id="rId16"/>
    <p:sldId id="287" r:id="rId17"/>
    <p:sldId id="288" r:id="rId18"/>
    <p:sldId id="429" r:id="rId19"/>
    <p:sldId id="272" r:id="rId20"/>
    <p:sldId id="428" r:id="rId21"/>
    <p:sldId id="267" r:id="rId22"/>
    <p:sldId id="268" r:id="rId23"/>
    <p:sldId id="269" r:id="rId24"/>
    <p:sldId id="270" r:id="rId25"/>
    <p:sldId id="381" r:id="rId26"/>
    <p:sldId id="273" r:id="rId27"/>
    <p:sldId id="388" r:id="rId28"/>
    <p:sldId id="292" r:id="rId29"/>
    <p:sldId id="293" r:id="rId30"/>
    <p:sldId id="294" r:id="rId31"/>
    <p:sldId id="295" r:id="rId32"/>
    <p:sldId id="296" r:id="rId33"/>
    <p:sldId id="298" r:id="rId34"/>
    <p:sldId id="299" r:id="rId35"/>
    <p:sldId id="300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86" r:id="rId44"/>
    <p:sldId id="387" r:id="rId45"/>
    <p:sldId id="370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311" r:id="rId65"/>
    <p:sldId id="312" r:id="rId66"/>
    <p:sldId id="314" r:id="rId67"/>
    <p:sldId id="315" r:id="rId68"/>
    <p:sldId id="316" r:id="rId69"/>
    <p:sldId id="317" r:id="rId70"/>
    <p:sldId id="325" r:id="rId71"/>
    <p:sldId id="326" r:id="rId72"/>
    <p:sldId id="327" r:id="rId73"/>
    <p:sldId id="328" r:id="rId74"/>
    <p:sldId id="329" r:id="rId75"/>
    <p:sldId id="331" r:id="rId76"/>
    <p:sldId id="318" r:id="rId77"/>
    <p:sldId id="319" r:id="rId78"/>
    <p:sldId id="320" r:id="rId79"/>
    <p:sldId id="321" r:id="rId80"/>
    <p:sldId id="322" r:id="rId81"/>
    <p:sldId id="323" r:id="rId82"/>
    <p:sldId id="411" r:id="rId83"/>
    <p:sldId id="412" r:id="rId84"/>
    <p:sldId id="413" r:id="rId85"/>
    <p:sldId id="414" r:id="rId86"/>
    <p:sldId id="415" r:id="rId87"/>
    <p:sldId id="38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8" r:id="rId103"/>
    <p:sldId id="369" r:id="rId104"/>
    <p:sldId id="384" r:id="rId105"/>
    <p:sldId id="333" r:id="rId106"/>
    <p:sldId id="334" r:id="rId107"/>
    <p:sldId id="378" r:id="rId108"/>
    <p:sldId id="335" r:id="rId109"/>
    <p:sldId id="336" r:id="rId110"/>
    <p:sldId id="343" r:id="rId111"/>
    <p:sldId id="416" r:id="rId112"/>
    <p:sldId id="417" r:id="rId113"/>
    <p:sldId id="418" r:id="rId114"/>
    <p:sldId id="419" r:id="rId115"/>
    <p:sldId id="420" r:id="rId116"/>
    <p:sldId id="421" r:id="rId117"/>
    <p:sldId id="424" r:id="rId118"/>
    <p:sldId id="425" r:id="rId119"/>
    <p:sldId id="426" r:id="rId1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1pPr>
    <a:lvl2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2pPr>
    <a:lvl3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3pPr>
    <a:lvl4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4pPr>
    <a:lvl5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5pPr>
    <a:lvl6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6pPr>
    <a:lvl7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7pPr>
    <a:lvl8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8pPr>
    <a:lvl9pPr marL="0" marR="0" indent="0" algn="l" defTabSz="410764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2400" b="0" i="0" u="none" strike="noStrike" cap="none" spc="24" normalizeH="0" baseline="0">
        <a:ln>
          <a:noFill/>
        </a:ln>
        <a:solidFill>
          <a:srgbClr val="5C5C5C"/>
        </a:solidFill>
        <a:effectLst/>
        <a:uFillTx/>
        <a:latin typeface="DIN Condensed Bold"/>
        <a:ea typeface="DIN Condensed Bold"/>
        <a:cs typeface="DIN Condensed Bold"/>
        <a:sym typeface="DIN Condensed Bold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katerina Chernyak" initials="EC" lastIdx="5" clrIdx="0">
    <p:extLst>
      <p:ext uri="{19B8F6BF-5375-455C-9EA6-DF929625EA0E}">
        <p15:presenceInfo xmlns:p15="http://schemas.microsoft.com/office/powerpoint/2012/main" userId="352c52baa0e003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BA4"/>
    <a:srgbClr val="ABB6CA"/>
    <a:srgbClr val="245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DIN Condensed Bold"/>
          <a:ea typeface="DIN Condensed Bold"/>
          <a:cs typeface="DIN Condense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2" autoAdjust="0"/>
    <p:restoredTop sz="95833"/>
  </p:normalViewPr>
  <p:slideViewPr>
    <p:cSldViewPr snapToGrid="0" snapToObjects="1">
      <p:cViewPr>
        <p:scale>
          <a:sx n="75" d="100"/>
          <a:sy n="75" d="100"/>
        </p:scale>
        <p:origin x="1546" y="408"/>
      </p:cViewPr>
      <p:guideLst>
        <p:guide orient="horz" pos="20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21"/>
          </p:nvPr>
        </p:nvSpPr>
        <p:spPr>
          <a:xfrm>
            <a:off x="1461294" y="566424"/>
            <a:ext cx="6216571" cy="67540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397" y="3689234"/>
            <a:ext cx="6197205" cy="1718757"/>
          </a:xfrm>
          <a:prstGeom prst="rect">
            <a:avLst/>
          </a:prstGeom>
          <a:solidFill>
            <a:srgbClr val="FFFFFF"/>
          </a:solidFill>
        </p:spPr>
        <p:txBody>
          <a:bodyPr lIns="24206" tIns="24206" rIns="24206" bIns="24206" anchor="ctr"/>
          <a:lstStyle>
            <a:lvl1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Line"/>
          <p:cNvSpPr>
            <a:spLocks noGrp="1"/>
          </p:cNvSpPr>
          <p:nvPr>
            <p:ph type="body" sz="quarter" idx="22"/>
          </p:nvPr>
        </p:nvSpPr>
        <p:spPr>
          <a:xfrm rot="10800000">
            <a:off x="1745736" y="4736219"/>
            <a:ext cx="5658581" cy="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24206" tIns="24206" rIns="24206" bIns="24206" anchor="ctr"/>
          <a:lstStyle/>
          <a:p>
            <a: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745736" y="3755804"/>
            <a:ext cx="5652528" cy="1053043"/>
          </a:xfrm>
          <a:prstGeom prst="rect">
            <a:avLst/>
          </a:prstGeom>
        </p:spPr>
        <p:txBody>
          <a:bodyPr lIns="24206" tIns="24206" rIns="24206" bIns="24206"/>
          <a:lstStyle>
            <a:lvl1pPr algn="r" defTabSz="410764">
              <a:defRPr sz="8400" b="0" cap="all" spc="0">
                <a:solidFill>
                  <a:srgbClr val="5C5C5C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23"/>
          </p:nvPr>
        </p:nvSpPr>
        <p:spPr>
          <a:xfrm>
            <a:off x="1745735" y="4760429"/>
            <a:ext cx="5652530" cy="587042"/>
          </a:xfrm>
          <a:prstGeom prst="rect">
            <a:avLst/>
          </a:prstGeom>
        </p:spPr>
        <p:txBody>
          <a:bodyPr lIns="24206" tIns="24206" rIns="24206" bIns="24206"/>
          <a:lstStyle/>
          <a:p>
            <a:pPr algn="r" defTabSz="410764">
              <a:lnSpc>
                <a:spcPct val="70000"/>
              </a:lnSpc>
              <a:spcBef>
                <a:spcPts val="400"/>
              </a:spcBef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8069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CBCBCB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0502" y="5304698"/>
            <a:ext cx="8239127" cy="238868"/>
          </a:xfrm>
          <a:prstGeom prst="rect">
            <a:avLst/>
          </a:prstGeom>
          <a:ln w="3175"/>
        </p:spPr>
        <p:txBody>
          <a:bodyPr lIns="17144" tIns="17144" rIns="17144" bIns="17144"/>
          <a:lstStyle>
            <a:lvl1pPr defTabSz="338454">
              <a:defRPr sz="1476"/>
            </a:lvl1pPr>
          </a:lstStyle>
          <a:p>
            <a:r>
              <a:t>Author and Date</a:t>
            </a:r>
          </a:p>
        </p:txBody>
      </p:sp>
      <p:sp>
        <p:nvSpPr>
          <p:cNvPr id="126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745736" y="1377385"/>
            <a:ext cx="5652528" cy="2469201"/>
          </a:xfrm>
          <a:prstGeom prst="rect">
            <a:avLst/>
          </a:prstGeom>
        </p:spPr>
        <p:txBody>
          <a:bodyPr lIns="24206" tIns="24206" rIns="24206" bIns="24206"/>
          <a:lstStyle>
            <a:lvl1pPr algn="ctr" defTabSz="410764">
              <a:defRPr sz="8400" b="0" cap="all" spc="0">
                <a:solidFill>
                  <a:srgbClr val="5C5C5C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3758" y="5483974"/>
            <a:ext cx="195222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>
            <a:spLocks noGrp="1"/>
          </p:cNvSpPr>
          <p:nvPr>
            <p:ph type="pic" sz="half" idx="21"/>
          </p:nvPr>
        </p:nvSpPr>
        <p:spPr>
          <a:xfrm>
            <a:off x="3470542" y="1098995"/>
            <a:ext cx="4660009" cy="46600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45736" y="4736220"/>
            <a:ext cx="3074396" cy="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24206" tIns="24206" rIns="24206" bIns="24206" anchor="ctr"/>
          <a:lstStyle>
            <a:lvl1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745736" y="1377385"/>
            <a:ext cx="3074396" cy="3437513"/>
          </a:xfrm>
          <a:prstGeom prst="rect">
            <a:avLst/>
          </a:prstGeom>
        </p:spPr>
        <p:txBody>
          <a:bodyPr lIns="24206" tIns="24206" rIns="24206" bIns="24206"/>
          <a:lstStyle>
            <a:lvl1pPr algn="r" defTabSz="410764">
              <a:defRPr sz="8400" b="0" cap="all" spc="0">
                <a:solidFill>
                  <a:srgbClr val="5C5C5C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22"/>
          </p:nvPr>
        </p:nvSpPr>
        <p:spPr>
          <a:xfrm>
            <a:off x="1745736" y="4760429"/>
            <a:ext cx="3074396" cy="647561"/>
          </a:xfrm>
          <a:prstGeom prst="rect">
            <a:avLst/>
          </a:prstGeom>
        </p:spPr>
        <p:txBody>
          <a:bodyPr lIns="24206" tIns="24206" rIns="24206" bIns="24206"/>
          <a:lstStyle/>
          <a:p>
            <a:pPr algn="r" defTabSz="410764">
              <a:lnSpc>
                <a:spcPct val="70000"/>
              </a:lnSpc>
              <a:spcBef>
                <a:spcPts val="400"/>
              </a:spcBef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8069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CBCBCB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66" y="90969"/>
            <a:ext cx="5652528" cy="344965"/>
          </a:xfrm>
          <a:prstGeom prst="rect">
            <a:avLst/>
          </a:prstGeom>
        </p:spPr>
        <p:txBody>
          <a:bodyPr lIns="24206" tIns="24206" rIns="24206" bIns="24206" anchor="t"/>
          <a:lstStyle>
            <a:lvl1pPr indent="71436" defTabSz="410764">
              <a:lnSpc>
                <a:spcPct val="100000"/>
              </a:lnSpc>
              <a:spcBef>
                <a:spcPts val="1600"/>
              </a:spcBef>
              <a:defRPr sz="3100" b="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5621" y="1090958"/>
            <a:ext cx="5652529" cy="3443565"/>
          </a:xfrm>
          <a:prstGeom prst="rect">
            <a:avLst/>
          </a:prstGeom>
        </p:spPr>
        <p:txBody>
          <a:bodyPr lIns="24206" tIns="24206" rIns="24206" bIns="24206"/>
          <a:lstStyle>
            <a:lvl1pPr marL="313266" indent="-313266" defTabSz="410764">
              <a:spcBef>
                <a:spcPts val="1200"/>
              </a:spcBef>
              <a:buSzPct val="75000"/>
              <a:buFont typeface="Zapf Dingbats"/>
              <a:buChar char="➤"/>
              <a:defRPr sz="16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783166" indent="-313266" defTabSz="410764">
              <a:spcBef>
                <a:spcPts val="1200"/>
              </a:spcBef>
              <a:buSzPct val="75000"/>
              <a:buFont typeface="Zapf Dingbats"/>
              <a:buChar char="➤"/>
              <a:defRPr sz="16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253065" indent="-313265" defTabSz="410764">
              <a:spcBef>
                <a:spcPts val="1200"/>
              </a:spcBef>
              <a:buSzPct val="75000"/>
              <a:buFont typeface="Zapf Dingbats"/>
              <a:buChar char="➤"/>
              <a:defRPr sz="16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722965" indent="-313265" defTabSz="410764">
              <a:spcBef>
                <a:spcPts val="1200"/>
              </a:spcBef>
              <a:buSzPct val="75000"/>
              <a:buFont typeface="Zapf Dingbats"/>
              <a:buChar char="➤"/>
              <a:defRPr sz="16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192865" indent="-313265" defTabSz="410764">
              <a:spcBef>
                <a:spcPts val="1200"/>
              </a:spcBef>
              <a:buSzPct val="75000"/>
              <a:buFont typeface="Zapf Dingbats"/>
              <a:buChar char="➤"/>
              <a:defRPr sz="16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118295074_2675x2907.jpeg"/>
          <p:cNvSpPr>
            <a:spLocks noGrp="1"/>
          </p:cNvSpPr>
          <p:nvPr>
            <p:ph type="pic" sz="half" idx="21"/>
          </p:nvPr>
        </p:nvSpPr>
        <p:spPr>
          <a:xfrm>
            <a:off x="1376567" y="1098995"/>
            <a:ext cx="4289172" cy="46600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20129" y="1855491"/>
            <a:ext cx="2572083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24206" tIns="24206" rIns="24206" bIns="24206" anchor="ctr"/>
          <a:lstStyle>
            <a:lvl1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algn="ctr" defTabSz="410764">
              <a:lnSpc>
                <a:spcPct val="70000"/>
              </a:lnSpc>
              <a:defRPr sz="3200" b="0" i="1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820129" y="1450010"/>
            <a:ext cx="2572083" cy="344963"/>
          </a:xfrm>
          <a:prstGeom prst="rect">
            <a:avLst/>
          </a:prstGeom>
        </p:spPr>
        <p:txBody>
          <a:bodyPr lIns="24206" tIns="24206" rIns="24206" bIns="24206" anchor="t"/>
          <a:lstStyle>
            <a:lvl1pPr indent="71436" defTabSz="410764">
              <a:lnSpc>
                <a:spcPct val="100000"/>
              </a:lnSpc>
              <a:spcBef>
                <a:spcPts val="1600"/>
              </a:spcBef>
              <a:defRPr sz="3100" b="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22"/>
          </p:nvPr>
        </p:nvSpPr>
        <p:spPr>
          <a:xfrm>
            <a:off x="4820129" y="1964426"/>
            <a:ext cx="2572083" cy="3443564"/>
          </a:xfrm>
          <a:prstGeom prst="rect">
            <a:avLst/>
          </a:prstGeom>
        </p:spPr>
        <p:txBody>
          <a:bodyPr lIns="24206" tIns="24206" rIns="24206" bIns="24206"/>
          <a:lstStyle/>
          <a:p>
            <a:pPr marL="261256" indent="-261256" defTabSz="410764">
              <a:spcBef>
                <a:spcPts val="1200"/>
              </a:spcBef>
              <a:buSzPct val="75000"/>
              <a:buFont typeface="Zapf Dingbats"/>
              <a:buChar char="➤"/>
              <a:defRPr sz="18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45736" y="1964426"/>
            <a:ext cx="5652528" cy="3443564"/>
          </a:xfrm>
          <a:prstGeom prst="rect">
            <a:avLst/>
          </a:prstGeom>
        </p:spPr>
        <p:txBody>
          <a:bodyPr lIns="24206" tIns="24206" rIns="24206" bIns="24206"/>
          <a:lstStyle>
            <a:lvl1pPr marL="352425" indent="-352425" defTabSz="410764">
              <a:spcBef>
                <a:spcPts val="1200"/>
              </a:spcBef>
              <a:buSzPct val="75000"/>
              <a:buFont typeface="Zapf Dingbats"/>
              <a:buChar char="➤"/>
              <a:defRPr sz="24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822325" indent="-352425" defTabSz="410764">
              <a:spcBef>
                <a:spcPts val="1200"/>
              </a:spcBef>
              <a:buSzPct val="75000"/>
              <a:buFont typeface="Zapf Dingbats"/>
              <a:buChar char="➤"/>
              <a:defRPr sz="24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292225" indent="-352425" defTabSz="410764">
              <a:spcBef>
                <a:spcPts val="1200"/>
              </a:spcBef>
              <a:buSzPct val="75000"/>
              <a:buFont typeface="Zapf Dingbats"/>
              <a:buChar char="➤"/>
              <a:defRPr sz="24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1762125" indent="-352425" defTabSz="410764">
              <a:spcBef>
                <a:spcPts val="1200"/>
              </a:spcBef>
              <a:buSzPct val="75000"/>
              <a:buFont typeface="Zapf Dingbats"/>
              <a:buChar char="➤"/>
              <a:defRPr sz="24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2232025" indent="-352425" defTabSz="410764">
              <a:spcBef>
                <a:spcPts val="1200"/>
              </a:spcBef>
              <a:buSzPct val="75000"/>
              <a:buFont typeface="Zapf Dingbats"/>
              <a:buChar char="➤"/>
              <a:defRPr sz="2400" b="0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18295074_2675x2907.jpeg"/>
          <p:cNvSpPr>
            <a:spLocks noGrp="1"/>
          </p:cNvSpPr>
          <p:nvPr>
            <p:ph type="pic" sz="half" idx="21"/>
          </p:nvPr>
        </p:nvSpPr>
        <p:spPr>
          <a:xfrm>
            <a:off x="1745736" y="1347126"/>
            <a:ext cx="3552500" cy="38596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182741592_1098x949.jpeg"/>
          <p:cNvSpPr>
            <a:spLocks noGrp="1"/>
          </p:cNvSpPr>
          <p:nvPr>
            <p:ph type="pic" sz="quarter" idx="22"/>
          </p:nvPr>
        </p:nvSpPr>
        <p:spPr>
          <a:xfrm>
            <a:off x="5258999" y="1307317"/>
            <a:ext cx="2513777" cy="21726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429520_1646x1646.jpeg"/>
          <p:cNvSpPr>
            <a:spLocks noGrp="1"/>
          </p:cNvSpPr>
          <p:nvPr>
            <p:ph type="pic" sz="quarter" idx="23"/>
          </p:nvPr>
        </p:nvSpPr>
        <p:spPr>
          <a:xfrm>
            <a:off x="5334546" y="3138505"/>
            <a:ext cx="2130291" cy="21302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5736" y="4941989"/>
            <a:ext cx="5652528" cy="635457"/>
          </a:xfrm>
          <a:prstGeom prst="rect">
            <a:avLst/>
          </a:prstGeom>
        </p:spPr>
        <p:txBody>
          <a:bodyPr lIns="24206" tIns="24206" rIns="24206" bIns="24206"/>
          <a:lstStyle>
            <a:lvl1pPr defTabSz="410764">
              <a:spcBef>
                <a:spcPts val="900"/>
              </a:spcBef>
              <a:defRPr sz="2400" b="0"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defTabSz="410764">
              <a:spcBef>
                <a:spcPts val="900"/>
              </a:spcBef>
              <a:defRPr sz="2400" b="0"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2pPr>
            <a:lvl3pPr defTabSz="410764">
              <a:spcBef>
                <a:spcPts val="900"/>
              </a:spcBef>
              <a:defRPr sz="2400" b="0"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3pPr>
            <a:lvl4pPr defTabSz="410764">
              <a:spcBef>
                <a:spcPts val="900"/>
              </a:spcBef>
              <a:defRPr sz="2400" b="0"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4pPr>
            <a:lvl5pPr defTabSz="410764">
              <a:spcBef>
                <a:spcPts val="900"/>
              </a:spcBef>
              <a:defRPr sz="2400" b="0"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“"/>
          <p:cNvSpPr txBox="1"/>
          <p:nvPr/>
        </p:nvSpPr>
        <p:spPr>
          <a:xfrm>
            <a:off x="1715475" y="1614782"/>
            <a:ext cx="1162047" cy="218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241300" algn="l"/>
                <a:tab pos="495300" algn="l"/>
                <a:tab pos="749300" algn="l"/>
                <a:tab pos="990600" algn="l"/>
                <a:tab pos="1244600" algn="l"/>
                <a:tab pos="1498600" algn="l"/>
                <a:tab pos="1739900" algn="l"/>
                <a:tab pos="1993900" algn="l"/>
                <a:tab pos="2247900" algn="l"/>
                <a:tab pos="2489200" algn="l"/>
                <a:tab pos="2743200" algn="l"/>
                <a:tab pos="2997200" algn="l"/>
              </a:tabLst>
              <a:defRPr sz="146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99346" y="2949482"/>
            <a:ext cx="4998918" cy="607217"/>
          </a:xfrm>
          <a:prstGeom prst="rect">
            <a:avLst/>
          </a:prstGeom>
        </p:spPr>
        <p:txBody>
          <a:bodyPr lIns="24206" tIns="24206" rIns="24206" bIns="24206"/>
          <a:lstStyle>
            <a:lvl1pPr defTabSz="410764">
              <a:spcBef>
                <a:spcPts val="1100"/>
              </a:spcBef>
              <a:defRPr sz="3200" b="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defTabSz="410764">
              <a:spcBef>
                <a:spcPts val="1100"/>
              </a:spcBef>
              <a:defRPr sz="3200" b="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defTabSz="410764">
              <a:spcBef>
                <a:spcPts val="1100"/>
              </a:spcBef>
              <a:defRPr sz="3200" b="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defTabSz="410764">
              <a:spcBef>
                <a:spcPts val="1100"/>
              </a:spcBef>
              <a:defRPr sz="3200" b="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defTabSz="410764">
              <a:spcBef>
                <a:spcPts val="1100"/>
              </a:spcBef>
              <a:defRPr sz="3200" b="0">
                <a:solidFill>
                  <a:srgbClr val="747676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-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99346" y="4808846"/>
            <a:ext cx="4998918" cy="607216"/>
          </a:xfrm>
          <a:prstGeom prst="rect">
            <a:avLst/>
          </a:prstGeom>
        </p:spPr>
        <p:txBody>
          <a:bodyPr lIns="24206" tIns="24206" rIns="24206" bIns="24206"/>
          <a:lstStyle/>
          <a:p>
            <a:pPr algn="r" defTabSz="410764">
              <a:lnSpc>
                <a:spcPct val="70000"/>
              </a:lnSpc>
              <a:spcBef>
                <a:spcPts val="1100"/>
              </a:spcBef>
              <a:defRPr sz="3200" b="0" i="1">
                <a:solidFill>
                  <a:srgbClr val="6B6D6D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118295074_2675x2907.jpeg"/>
          <p:cNvSpPr>
            <a:spLocks noGrp="1"/>
          </p:cNvSpPr>
          <p:nvPr>
            <p:ph type="pic" idx="21"/>
          </p:nvPr>
        </p:nvSpPr>
        <p:spPr>
          <a:xfrm>
            <a:off x="1443137" y="1038477"/>
            <a:ext cx="6263778" cy="68053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</p:spPr>
        <p:txBody>
          <a:bodyPr lIns="24206" tIns="24206" rIns="24206" bIns="24206" anchor="t"/>
          <a:lstStyle>
            <a:lvl1pPr algn="r" defTabSz="410764">
              <a:defRPr sz="1100">
                <a:solidFill>
                  <a:srgbClr val="CBCBCB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2436" y="1822871"/>
            <a:ext cx="8239127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0503" y="3565946"/>
            <a:ext cx="8239126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b">
            <a:spAutoFit/>
          </a:bodyPr>
          <a:lstStyle>
            <a:lvl1pPr algn="ctr" defTabSz="292100">
              <a:spcBef>
                <a:spcPts val="0"/>
              </a:spcBef>
              <a:defRPr sz="9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1219169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1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44.png"/><Relationship Id="rId15" Type="http://schemas.openxmlformats.org/officeDocument/2006/relationships/image" Target="../media/image250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44.png"/><Relationship Id="rId15" Type="http://schemas.openxmlformats.org/officeDocument/2006/relationships/image" Target="../media/image250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44.png"/><Relationship Id="rId15" Type="http://schemas.openxmlformats.org/officeDocument/2006/relationships/image" Target="../media/image250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371192" y="1448554"/>
            <a:ext cx="8401615" cy="396089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indent="0" algn="ctr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en-US" sz="9600" dirty="0">
                <a:latin typeface="Myriad Pro" panose="020B0503030403020204"/>
              </a:rPr>
              <a:t>BERT</a:t>
            </a:r>
            <a:endParaRPr sz="9600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4351295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Дана прямоугольная матрица…"/>
          <p:cNvSpPr txBox="1"/>
          <p:nvPr/>
        </p:nvSpPr>
        <p:spPr>
          <a:xfrm>
            <a:off x="612000" y="720000"/>
            <a:ext cx="3909310" cy="3860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Вход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модели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слова</a:t>
            </a:r>
            <a:endParaRPr dirty="0">
              <a:latin typeface="Myriad Pro" panose="020B0503030403020204"/>
            </a:endParaRP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Выход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модели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контекстно-зависимые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векторные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слов</a:t>
            </a:r>
            <a:endParaRPr dirty="0">
              <a:latin typeface="Myriad Pro" panose="020B0503030403020204"/>
            </a:endParaRP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b="1" dirty="0" err="1">
                <a:latin typeface="Myriad Pro" panose="020B0503030403020204"/>
              </a:rPr>
              <a:t>Векторное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представление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предложения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усреднение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векторных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слов</a:t>
            </a:r>
            <a:endParaRPr dirty="0">
              <a:latin typeface="Myriad Pro" panose="020B0503030403020204"/>
            </a:endParaRPr>
          </a:p>
        </p:txBody>
      </p:sp>
      <p:sp>
        <p:nvSpPr>
          <p:cNvPr id="498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</a:t>
            </a:r>
          </a:p>
        </p:txBody>
      </p:sp>
      <p:sp>
        <p:nvSpPr>
          <p:cNvPr id="499" name="Matthew E. Peters, Mark Neumann, Mohit Iyyer, Matt Gardner, Christopher Clark, Kenton Lee, Luke Zettlemoyer. &quot;Deep contextualized word representations.&quot; NAACL-HLT, 2018.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Matthew E. Peters, Mark Neumann, Mohit Iyyer, Matt Gardner, Christopher Clark, Kenton Lee, Luke Zettlemoyer.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Deep contextualized word representations</a:t>
            </a:r>
            <a:r>
              <a:rPr>
                <a:latin typeface="Myriad Pro" panose="020B0503030403020204"/>
              </a:rPr>
              <a:t>." NAACL-HLT, 2018.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1BD86-5D8A-A545-A7A7-8E297A01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33" y="438475"/>
            <a:ext cx="4470400" cy="495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Дана прямоугольная матрица…"/>
          <p:cNvSpPr txBox="1"/>
          <p:nvPr/>
        </p:nvSpPr>
        <p:spPr>
          <a:xfrm>
            <a:off x="469899" y="2712023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Нужно уметь описывать отношения шаблонами</a:t>
            </a:r>
          </a:p>
        </p:txBody>
      </p:sp>
      <p:sp>
        <p:nvSpPr>
          <p:cNvPr id="3948" name="Дана прямоугольная матрица…"/>
          <p:cNvSpPr txBox="1"/>
          <p:nvPr/>
        </p:nvSpPr>
        <p:spPr>
          <a:xfrm>
            <a:off x="931973" y="3251122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i="1">
                <a:latin typeface="Myriad Pro" panose="020B0503030403020204"/>
              </a:rPr>
              <a:t>X</a:t>
            </a:r>
            <a:r>
              <a:rPr>
                <a:latin typeface="Myriad Pro" panose="020B0503030403020204"/>
              </a:rPr>
              <a:t> родился в </a:t>
            </a:r>
            <a:r>
              <a:rPr i="1">
                <a:latin typeface="Myriad Pro" panose="020B0503030403020204"/>
              </a:rPr>
              <a:t>Y</a:t>
            </a:r>
          </a:p>
        </p:txBody>
      </p:sp>
      <p:sp>
        <p:nvSpPr>
          <p:cNvPr id="3949" name="Дана прямоугольная матрица…"/>
          <p:cNvSpPr txBox="1"/>
          <p:nvPr/>
        </p:nvSpPr>
        <p:spPr>
          <a:xfrm>
            <a:off x="931973" y="37363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i="1">
                <a:latin typeface="Myriad Pro" panose="020B0503030403020204"/>
              </a:rPr>
              <a:t>X</a:t>
            </a:r>
            <a:r>
              <a:rPr>
                <a:latin typeface="Myriad Pro" panose="020B0503030403020204"/>
              </a:rPr>
              <a:t> появился на свет в </a:t>
            </a:r>
            <a:r>
              <a:rPr i="1">
                <a:latin typeface="Myriad Pro" panose="020B0503030403020204"/>
              </a:rPr>
              <a:t>Y</a:t>
            </a:r>
          </a:p>
        </p:txBody>
      </p:sp>
      <p:sp>
        <p:nvSpPr>
          <p:cNvPr id="3950" name="Дана прямоугольная матрица…"/>
          <p:cNvSpPr txBox="1"/>
          <p:nvPr/>
        </p:nvSpPr>
        <p:spPr>
          <a:xfrm>
            <a:off x="931973" y="4221478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i="1">
                <a:latin typeface="Myriad Pro" panose="020B0503030403020204"/>
              </a:rPr>
              <a:t>X</a:t>
            </a:r>
            <a:r>
              <a:rPr>
                <a:latin typeface="Myriad Pro" panose="020B0503030403020204"/>
              </a:rPr>
              <a:t> был рожден в </a:t>
            </a:r>
            <a:r>
              <a:rPr i="1">
                <a:latin typeface="Myriad Pro" panose="020B0503030403020204"/>
              </a:rPr>
              <a:t>Y</a:t>
            </a:r>
          </a:p>
        </p:txBody>
      </p:sp>
      <p:sp>
        <p:nvSpPr>
          <p:cNvPr id="116" name="Title 2">
            <a:extLst>
              <a:ext uri="{FF2B5EF4-FFF2-40B4-BE49-F238E27FC236}">
                <a16:creationId xmlns:a16="http://schemas.microsoft.com/office/drawing/2014/main" id="{CE59A9E4-7F9B-4019-83B7-A6D6EF9C9C3A}"/>
              </a:ext>
            </a:extLst>
          </p:cNvPr>
          <p:cNvSpPr txBox="1"/>
          <p:nvPr/>
        </p:nvSpPr>
        <p:spPr>
          <a:xfrm>
            <a:off x="-5079" y="-7075"/>
            <a:ext cx="9128758" cy="56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Что BERT знает об окружающем мире?</a:t>
            </a:r>
          </a:p>
        </p:txBody>
      </p:sp>
      <p:sp>
        <p:nvSpPr>
          <p:cNvPr id="117" name="Petroni, Fabio, Tim Rocktäschel, Sebastian Riedel, Patrick Lewis, Anton Bakhtin, Yuxiang Wu, and Alexander Miller. &quot;Language Models as Knowledge Bases?. EMNLP-IJCNLP, 2019.">
            <a:extLst>
              <a:ext uri="{FF2B5EF4-FFF2-40B4-BE49-F238E27FC236}">
                <a16:creationId xmlns:a16="http://schemas.microsoft.com/office/drawing/2014/main" id="{83EF6355-F739-4733-A811-CD14BF239EB5}"/>
              </a:ext>
            </a:extLst>
          </p:cNvPr>
          <p:cNvSpPr txBox="1"/>
          <p:nvPr/>
        </p:nvSpPr>
        <p:spPr>
          <a:xfrm>
            <a:off x="413211" y="4674991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Petroni, Fabio, Tim Rocktäschel, Sebastian Riedel, Patrick Lewis, Anton Bakhtin, Yuxiang Wu, and Alexander Miller. "</a:t>
            </a:r>
            <a:r>
              <a:rPr>
                <a:solidFill>
                  <a:srgbClr val="2459A4"/>
                </a:solidFill>
                <a:latin typeface="Myriad Pro" panose="020B0503030403020204"/>
              </a:rPr>
              <a:t>Language Models as Knowledge Bases?. </a:t>
            </a:r>
            <a:r>
              <a:rPr>
                <a:latin typeface="Myriad Pro" panose="020B0503030403020204"/>
              </a:rPr>
              <a:t>EMNLP-IJCNLP, 2019.</a:t>
            </a:r>
          </a:p>
        </p:txBody>
      </p:sp>
      <p:sp>
        <p:nvSpPr>
          <p:cNvPr id="118" name="Bouraoui, Zied, Jose Camacho-Collados, and Steven Schockaert. &quot;Inducing Relational Knowledge from BERT.&quot; arXiv preprint arXiv:1911.12753 (2019).">
            <a:extLst>
              <a:ext uri="{FF2B5EF4-FFF2-40B4-BE49-F238E27FC236}">
                <a16:creationId xmlns:a16="http://schemas.microsoft.com/office/drawing/2014/main" id="{AD2F52C1-CE19-49D5-9A1B-279A82DE5B3A}"/>
              </a:ext>
            </a:extLst>
          </p:cNvPr>
          <p:cNvSpPr txBox="1"/>
          <p:nvPr/>
        </p:nvSpPr>
        <p:spPr>
          <a:xfrm>
            <a:off x="413211" y="5527442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i="0">
                <a:latin typeface="Myriad Pro" panose="020B0503030403020204"/>
              </a:rPr>
              <a:t>Bouraoui, Zied, Jose Camacho-Collados, and Steven Schockaert. "</a:t>
            </a:r>
            <a:r>
              <a:rPr i="0">
                <a:solidFill>
                  <a:srgbClr val="2459A4"/>
                </a:solidFill>
                <a:latin typeface="Myriad Pro" panose="020B0503030403020204"/>
              </a:rPr>
              <a:t>Inducing Relational Knowledge from BERT</a:t>
            </a:r>
            <a:r>
              <a:rPr i="0">
                <a:latin typeface="Myriad Pro" panose="020B0503030403020204"/>
              </a:rPr>
              <a:t>." arXiv preprint arXiv:1911.12753 (2019).</a:t>
            </a:r>
          </a:p>
        </p:txBody>
      </p:sp>
      <p:grpSp>
        <p:nvGrpSpPr>
          <p:cNvPr id="119" name="Group">
            <a:extLst>
              <a:ext uri="{FF2B5EF4-FFF2-40B4-BE49-F238E27FC236}">
                <a16:creationId xmlns:a16="http://schemas.microsoft.com/office/drawing/2014/main" id="{CB4EE1CF-5C7E-4FB7-AFD6-67D309FA3F54}"/>
              </a:ext>
            </a:extLst>
          </p:cNvPr>
          <p:cNvGrpSpPr/>
          <p:nvPr/>
        </p:nvGrpSpPr>
        <p:grpSpPr>
          <a:xfrm>
            <a:off x="1919299" y="893528"/>
            <a:ext cx="1852683" cy="1479390"/>
            <a:chOff x="0" y="0"/>
            <a:chExt cx="1852682" cy="1479389"/>
          </a:xfrm>
        </p:grpSpPr>
        <p:grpSp>
          <p:nvGrpSpPr>
            <p:cNvPr id="120" name="Group">
              <a:extLst>
                <a:ext uri="{FF2B5EF4-FFF2-40B4-BE49-F238E27FC236}">
                  <a16:creationId xmlns:a16="http://schemas.microsoft.com/office/drawing/2014/main" id="{0EEBDBF2-CA48-4B0D-AEEA-CE354F6CF302}"/>
                </a:ext>
              </a:extLst>
            </p:cNvPr>
            <p:cNvGrpSpPr/>
            <p:nvPr/>
          </p:nvGrpSpPr>
          <p:grpSpPr>
            <a:xfrm>
              <a:off x="619047" y="0"/>
              <a:ext cx="1233636" cy="1025306"/>
              <a:chOff x="0" y="0"/>
              <a:chExt cx="1233634" cy="1025305"/>
            </a:xfrm>
          </p:grpSpPr>
          <p:sp>
            <p:nvSpPr>
              <p:cNvPr id="186" name="Circle">
                <a:extLst>
                  <a:ext uri="{FF2B5EF4-FFF2-40B4-BE49-F238E27FC236}">
                    <a16:creationId xmlns:a16="http://schemas.microsoft.com/office/drawing/2014/main" id="{470CE31E-8730-4169-8F8C-FB5B6E000967}"/>
                  </a:ext>
                </a:extLst>
              </p:cNvPr>
              <p:cNvSpPr/>
              <p:nvPr/>
            </p:nvSpPr>
            <p:spPr>
              <a:xfrm>
                <a:off x="15944" y="13103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87" name="Circle">
                <a:extLst>
                  <a:ext uri="{FF2B5EF4-FFF2-40B4-BE49-F238E27FC236}">
                    <a16:creationId xmlns:a16="http://schemas.microsoft.com/office/drawing/2014/main" id="{42DD0C35-CB2C-4C52-A24C-5333C7A8D9D6}"/>
                  </a:ext>
                </a:extLst>
              </p:cNvPr>
              <p:cNvSpPr/>
              <p:nvPr/>
            </p:nvSpPr>
            <p:spPr>
              <a:xfrm>
                <a:off x="15944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88" name="Circle">
                <a:extLst>
                  <a:ext uri="{FF2B5EF4-FFF2-40B4-BE49-F238E27FC236}">
                    <a16:creationId xmlns:a16="http://schemas.microsoft.com/office/drawing/2014/main" id="{9176B189-9CBA-4813-8571-F070E1E7A5F8}"/>
                  </a:ext>
                </a:extLst>
              </p:cNvPr>
              <p:cNvSpPr/>
              <p:nvPr/>
            </p:nvSpPr>
            <p:spPr>
              <a:xfrm>
                <a:off x="15944" y="417450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89" name="Circle">
                <a:extLst>
                  <a:ext uri="{FF2B5EF4-FFF2-40B4-BE49-F238E27FC236}">
                    <a16:creationId xmlns:a16="http://schemas.microsoft.com/office/drawing/2014/main" id="{3568D3FE-73F1-4A97-B146-2849CAA62B00}"/>
                  </a:ext>
                </a:extLst>
              </p:cNvPr>
              <p:cNvSpPr/>
              <p:nvPr/>
            </p:nvSpPr>
            <p:spPr>
              <a:xfrm>
                <a:off x="15944" y="619624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0" name="Circle">
                <a:extLst>
                  <a:ext uri="{FF2B5EF4-FFF2-40B4-BE49-F238E27FC236}">
                    <a16:creationId xmlns:a16="http://schemas.microsoft.com/office/drawing/2014/main" id="{C288E902-E42D-47A1-ACE0-3616C3AC516F}"/>
                  </a:ext>
                </a:extLst>
              </p:cNvPr>
              <p:cNvSpPr/>
              <p:nvPr/>
            </p:nvSpPr>
            <p:spPr>
              <a:xfrm>
                <a:off x="15944" y="821798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1" name="Circle">
                <a:extLst>
                  <a:ext uri="{FF2B5EF4-FFF2-40B4-BE49-F238E27FC236}">
                    <a16:creationId xmlns:a16="http://schemas.microsoft.com/office/drawing/2014/main" id="{D343AA7E-F03A-4D7C-B6AE-CF049DDA74D5}"/>
                  </a:ext>
                </a:extLst>
              </p:cNvPr>
              <p:cNvSpPr/>
              <p:nvPr/>
            </p:nvSpPr>
            <p:spPr>
              <a:xfrm>
                <a:off x="218585" y="13103"/>
                <a:ext cx="190403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2" name="Circle">
                <a:extLst>
                  <a:ext uri="{FF2B5EF4-FFF2-40B4-BE49-F238E27FC236}">
                    <a16:creationId xmlns:a16="http://schemas.microsoft.com/office/drawing/2014/main" id="{271F4B48-6CB2-4215-B6F9-007CF3A02FEC}"/>
                  </a:ext>
                </a:extLst>
              </p:cNvPr>
              <p:cNvSpPr/>
              <p:nvPr/>
            </p:nvSpPr>
            <p:spPr>
              <a:xfrm>
                <a:off x="218585" y="215277"/>
                <a:ext cx="190403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3" name="Circle">
                <a:extLst>
                  <a:ext uri="{FF2B5EF4-FFF2-40B4-BE49-F238E27FC236}">
                    <a16:creationId xmlns:a16="http://schemas.microsoft.com/office/drawing/2014/main" id="{91A999AE-6291-4EC2-A7BE-3A01FC896E71}"/>
                  </a:ext>
                </a:extLst>
              </p:cNvPr>
              <p:cNvSpPr/>
              <p:nvPr/>
            </p:nvSpPr>
            <p:spPr>
              <a:xfrm>
                <a:off x="218585" y="417450"/>
                <a:ext cx="190403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4" name="Circle">
                <a:extLst>
                  <a:ext uri="{FF2B5EF4-FFF2-40B4-BE49-F238E27FC236}">
                    <a16:creationId xmlns:a16="http://schemas.microsoft.com/office/drawing/2014/main" id="{0182E231-BEBB-4360-8A6D-72E1A36BB1F9}"/>
                  </a:ext>
                </a:extLst>
              </p:cNvPr>
              <p:cNvSpPr/>
              <p:nvPr/>
            </p:nvSpPr>
            <p:spPr>
              <a:xfrm>
                <a:off x="218585" y="619624"/>
                <a:ext cx="190403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5" name="Circle">
                <a:extLst>
                  <a:ext uri="{FF2B5EF4-FFF2-40B4-BE49-F238E27FC236}">
                    <a16:creationId xmlns:a16="http://schemas.microsoft.com/office/drawing/2014/main" id="{9B082AEA-50A8-4529-90A3-29730440C451}"/>
                  </a:ext>
                </a:extLst>
              </p:cNvPr>
              <p:cNvSpPr/>
              <p:nvPr/>
            </p:nvSpPr>
            <p:spPr>
              <a:xfrm>
                <a:off x="218585" y="821798"/>
                <a:ext cx="190403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6" name="Circle">
                <a:extLst>
                  <a:ext uri="{FF2B5EF4-FFF2-40B4-BE49-F238E27FC236}">
                    <a16:creationId xmlns:a16="http://schemas.microsoft.com/office/drawing/2014/main" id="{80EE701F-7B51-4EB0-908C-25C54F4CFFB5}"/>
                  </a:ext>
                </a:extLst>
              </p:cNvPr>
              <p:cNvSpPr/>
              <p:nvPr/>
            </p:nvSpPr>
            <p:spPr>
              <a:xfrm>
                <a:off x="420292" y="13103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7" name="Circle">
                <a:extLst>
                  <a:ext uri="{FF2B5EF4-FFF2-40B4-BE49-F238E27FC236}">
                    <a16:creationId xmlns:a16="http://schemas.microsoft.com/office/drawing/2014/main" id="{3B395D6D-D393-4355-A898-02B97FE18026}"/>
                  </a:ext>
                </a:extLst>
              </p:cNvPr>
              <p:cNvSpPr/>
              <p:nvPr/>
            </p:nvSpPr>
            <p:spPr>
              <a:xfrm>
                <a:off x="420292" y="215277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8" name="Circle">
                <a:extLst>
                  <a:ext uri="{FF2B5EF4-FFF2-40B4-BE49-F238E27FC236}">
                    <a16:creationId xmlns:a16="http://schemas.microsoft.com/office/drawing/2014/main" id="{2EE72B17-1BBE-4742-B094-5D5E92C187D4}"/>
                  </a:ext>
                </a:extLst>
              </p:cNvPr>
              <p:cNvSpPr/>
              <p:nvPr/>
            </p:nvSpPr>
            <p:spPr>
              <a:xfrm>
                <a:off x="420292" y="417450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199" name="Circle">
                <a:extLst>
                  <a:ext uri="{FF2B5EF4-FFF2-40B4-BE49-F238E27FC236}">
                    <a16:creationId xmlns:a16="http://schemas.microsoft.com/office/drawing/2014/main" id="{4D023D36-013B-4775-9C1C-E36CC552316E}"/>
                  </a:ext>
                </a:extLst>
              </p:cNvPr>
              <p:cNvSpPr/>
              <p:nvPr/>
            </p:nvSpPr>
            <p:spPr>
              <a:xfrm>
                <a:off x="420292" y="619624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0" name="Circle">
                <a:extLst>
                  <a:ext uri="{FF2B5EF4-FFF2-40B4-BE49-F238E27FC236}">
                    <a16:creationId xmlns:a16="http://schemas.microsoft.com/office/drawing/2014/main" id="{71846614-37E5-439D-8EDE-676774DFB356}"/>
                  </a:ext>
                </a:extLst>
              </p:cNvPr>
              <p:cNvSpPr/>
              <p:nvPr/>
            </p:nvSpPr>
            <p:spPr>
              <a:xfrm>
                <a:off x="420292" y="821798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1" name="Circle">
                <a:extLst>
                  <a:ext uri="{FF2B5EF4-FFF2-40B4-BE49-F238E27FC236}">
                    <a16:creationId xmlns:a16="http://schemas.microsoft.com/office/drawing/2014/main" id="{9BA791CE-3F2C-4EC5-9DF3-44E30D9E3923}"/>
                  </a:ext>
                </a:extLst>
              </p:cNvPr>
              <p:cNvSpPr/>
              <p:nvPr/>
            </p:nvSpPr>
            <p:spPr>
              <a:xfrm>
                <a:off x="622932" y="13103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2" name="Circle">
                <a:extLst>
                  <a:ext uri="{FF2B5EF4-FFF2-40B4-BE49-F238E27FC236}">
                    <a16:creationId xmlns:a16="http://schemas.microsoft.com/office/drawing/2014/main" id="{5402ACE5-BDB4-4657-899B-85402537869A}"/>
                  </a:ext>
                </a:extLst>
              </p:cNvPr>
              <p:cNvSpPr/>
              <p:nvPr/>
            </p:nvSpPr>
            <p:spPr>
              <a:xfrm>
                <a:off x="622932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3" name="Circle">
                <a:extLst>
                  <a:ext uri="{FF2B5EF4-FFF2-40B4-BE49-F238E27FC236}">
                    <a16:creationId xmlns:a16="http://schemas.microsoft.com/office/drawing/2014/main" id="{822F09B9-AC76-4679-8F19-FE8383307988}"/>
                  </a:ext>
                </a:extLst>
              </p:cNvPr>
              <p:cNvSpPr/>
              <p:nvPr/>
            </p:nvSpPr>
            <p:spPr>
              <a:xfrm>
                <a:off x="622932" y="417450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4" name="Circle">
                <a:extLst>
                  <a:ext uri="{FF2B5EF4-FFF2-40B4-BE49-F238E27FC236}">
                    <a16:creationId xmlns:a16="http://schemas.microsoft.com/office/drawing/2014/main" id="{774C3835-2AF3-4E20-A4A9-E348F10ADE99}"/>
                  </a:ext>
                </a:extLst>
              </p:cNvPr>
              <p:cNvSpPr/>
              <p:nvPr/>
            </p:nvSpPr>
            <p:spPr>
              <a:xfrm>
                <a:off x="622932" y="619624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5" name="Circle">
                <a:extLst>
                  <a:ext uri="{FF2B5EF4-FFF2-40B4-BE49-F238E27FC236}">
                    <a16:creationId xmlns:a16="http://schemas.microsoft.com/office/drawing/2014/main" id="{04094ACE-9F10-4080-9A27-EBEC7EFC38F6}"/>
                  </a:ext>
                </a:extLst>
              </p:cNvPr>
              <p:cNvSpPr/>
              <p:nvPr/>
            </p:nvSpPr>
            <p:spPr>
              <a:xfrm>
                <a:off x="622932" y="821798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6" name="Circle">
                <a:extLst>
                  <a:ext uri="{FF2B5EF4-FFF2-40B4-BE49-F238E27FC236}">
                    <a16:creationId xmlns:a16="http://schemas.microsoft.com/office/drawing/2014/main" id="{A40F01D1-C17C-41C8-81AA-2AA9AEC096AD}"/>
                  </a:ext>
                </a:extLst>
              </p:cNvPr>
              <p:cNvSpPr/>
              <p:nvPr/>
            </p:nvSpPr>
            <p:spPr>
              <a:xfrm>
                <a:off x="824639" y="13103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7" name="Circle">
                <a:extLst>
                  <a:ext uri="{FF2B5EF4-FFF2-40B4-BE49-F238E27FC236}">
                    <a16:creationId xmlns:a16="http://schemas.microsoft.com/office/drawing/2014/main" id="{FEB711A3-9369-4003-B579-6D815514D29A}"/>
                  </a:ext>
                </a:extLst>
              </p:cNvPr>
              <p:cNvSpPr/>
              <p:nvPr/>
            </p:nvSpPr>
            <p:spPr>
              <a:xfrm>
                <a:off x="824639" y="215277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8" name="Circle">
                <a:extLst>
                  <a:ext uri="{FF2B5EF4-FFF2-40B4-BE49-F238E27FC236}">
                    <a16:creationId xmlns:a16="http://schemas.microsoft.com/office/drawing/2014/main" id="{9E26CC46-AA1E-452C-8735-DF55F731D201}"/>
                  </a:ext>
                </a:extLst>
              </p:cNvPr>
              <p:cNvSpPr/>
              <p:nvPr/>
            </p:nvSpPr>
            <p:spPr>
              <a:xfrm>
                <a:off x="824639" y="417450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09" name="Circle">
                <a:extLst>
                  <a:ext uri="{FF2B5EF4-FFF2-40B4-BE49-F238E27FC236}">
                    <a16:creationId xmlns:a16="http://schemas.microsoft.com/office/drawing/2014/main" id="{C78FD8EE-FEB3-4273-976C-454EEA8BA366}"/>
                  </a:ext>
                </a:extLst>
              </p:cNvPr>
              <p:cNvSpPr/>
              <p:nvPr/>
            </p:nvSpPr>
            <p:spPr>
              <a:xfrm>
                <a:off x="824639" y="619624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0" name="Circle">
                <a:extLst>
                  <a:ext uri="{FF2B5EF4-FFF2-40B4-BE49-F238E27FC236}">
                    <a16:creationId xmlns:a16="http://schemas.microsoft.com/office/drawing/2014/main" id="{2D580366-C1F8-4880-ADF0-4BF2E2BAE6AD}"/>
                  </a:ext>
                </a:extLst>
              </p:cNvPr>
              <p:cNvSpPr/>
              <p:nvPr/>
            </p:nvSpPr>
            <p:spPr>
              <a:xfrm>
                <a:off x="824639" y="821798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1" name="Circle">
                <a:extLst>
                  <a:ext uri="{FF2B5EF4-FFF2-40B4-BE49-F238E27FC236}">
                    <a16:creationId xmlns:a16="http://schemas.microsoft.com/office/drawing/2014/main" id="{428B5389-D136-4C19-A8AC-41E6947FBE11}"/>
                  </a:ext>
                </a:extLst>
              </p:cNvPr>
              <p:cNvSpPr/>
              <p:nvPr/>
            </p:nvSpPr>
            <p:spPr>
              <a:xfrm>
                <a:off x="1027280" y="13103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2" name="Circle">
                <a:extLst>
                  <a:ext uri="{FF2B5EF4-FFF2-40B4-BE49-F238E27FC236}">
                    <a16:creationId xmlns:a16="http://schemas.microsoft.com/office/drawing/2014/main" id="{A6FEFF28-CDF8-4699-B64E-13472B65A855}"/>
                  </a:ext>
                </a:extLst>
              </p:cNvPr>
              <p:cNvSpPr/>
              <p:nvPr/>
            </p:nvSpPr>
            <p:spPr>
              <a:xfrm>
                <a:off x="1027280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3" name="Circle">
                <a:extLst>
                  <a:ext uri="{FF2B5EF4-FFF2-40B4-BE49-F238E27FC236}">
                    <a16:creationId xmlns:a16="http://schemas.microsoft.com/office/drawing/2014/main" id="{56C072BA-0F77-4322-9EB0-BCAD7E8C3E72}"/>
                  </a:ext>
                </a:extLst>
              </p:cNvPr>
              <p:cNvSpPr/>
              <p:nvPr/>
            </p:nvSpPr>
            <p:spPr>
              <a:xfrm>
                <a:off x="1027280" y="417450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4" name="Circle">
                <a:extLst>
                  <a:ext uri="{FF2B5EF4-FFF2-40B4-BE49-F238E27FC236}">
                    <a16:creationId xmlns:a16="http://schemas.microsoft.com/office/drawing/2014/main" id="{F8DB0104-D641-4BE6-AEC8-D92253AC0491}"/>
                  </a:ext>
                </a:extLst>
              </p:cNvPr>
              <p:cNvSpPr/>
              <p:nvPr/>
            </p:nvSpPr>
            <p:spPr>
              <a:xfrm>
                <a:off x="1027280" y="619624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5" name="Circle">
                <a:extLst>
                  <a:ext uri="{FF2B5EF4-FFF2-40B4-BE49-F238E27FC236}">
                    <a16:creationId xmlns:a16="http://schemas.microsoft.com/office/drawing/2014/main" id="{AD3B9757-8B0B-41BF-8BEA-EBAAA7A6B650}"/>
                  </a:ext>
                </a:extLst>
              </p:cNvPr>
              <p:cNvSpPr/>
              <p:nvPr/>
            </p:nvSpPr>
            <p:spPr>
              <a:xfrm>
                <a:off x="1027280" y="821798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216" name="Rectangle">
                <a:extLst>
                  <a:ext uri="{FF2B5EF4-FFF2-40B4-BE49-F238E27FC236}">
                    <a16:creationId xmlns:a16="http://schemas.microsoft.com/office/drawing/2014/main" id="{756EB362-DCAE-484C-83F5-FB00575473EE}"/>
                  </a:ext>
                </a:extLst>
              </p:cNvPr>
              <p:cNvSpPr/>
              <p:nvPr/>
            </p:nvSpPr>
            <p:spPr>
              <a:xfrm>
                <a:off x="0" y="0"/>
                <a:ext cx="1233635" cy="1025306"/>
              </a:xfrm>
              <a:prstGeom prst="rect">
                <a:avLst/>
              </a:prstGeom>
              <a:noFill/>
              <a:ln w="254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</p:grpSp>
        <p:grpSp>
          <p:nvGrpSpPr>
            <p:cNvPr id="121" name="Group">
              <a:extLst>
                <a:ext uri="{FF2B5EF4-FFF2-40B4-BE49-F238E27FC236}">
                  <a16:creationId xmlns:a16="http://schemas.microsoft.com/office/drawing/2014/main" id="{B952F5AA-AFAA-4E11-911C-AB948139B211}"/>
                </a:ext>
              </a:extLst>
            </p:cNvPr>
            <p:cNvGrpSpPr/>
            <p:nvPr/>
          </p:nvGrpSpPr>
          <p:grpSpPr>
            <a:xfrm>
              <a:off x="0" y="231494"/>
              <a:ext cx="1538707" cy="1247896"/>
              <a:chOff x="0" y="0"/>
              <a:chExt cx="1538706" cy="1247895"/>
            </a:xfrm>
          </p:grpSpPr>
          <p:grpSp>
            <p:nvGrpSpPr>
              <p:cNvPr id="122" name="Group">
                <a:extLst>
                  <a:ext uri="{FF2B5EF4-FFF2-40B4-BE49-F238E27FC236}">
                    <a16:creationId xmlns:a16="http://schemas.microsoft.com/office/drawing/2014/main" id="{7F756FAA-9ADB-45DD-9E74-96F3AFBAB39C}"/>
                  </a:ext>
                </a:extLst>
              </p:cNvPr>
              <p:cNvGrpSpPr/>
              <p:nvPr/>
            </p:nvGrpSpPr>
            <p:grpSpPr>
              <a:xfrm>
                <a:off x="305072" y="0"/>
                <a:ext cx="1233635" cy="1025306"/>
                <a:chOff x="0" y="0"/>
                <a:chExt cx="1233634" cy="1025305"/>
              </a:xfrm>
            </p:grpSpPr>
            <p:sp>
              <p:nvSpPr>
                <p:cNvPr id="155" name="Circle">
                  <a:extLst>
                    <a:ext uri="{FF2B5EF4-FFF2-40B4-BE49-F238E27FC236}">
                      <a16:creationId xmlns:a16="http://schemas.microsoft.com/office/drawing/2014/main" id="{A137F0BB-AE84-4BD9-99E0-4A30907B8039}"/>
                    </a:ext>
                  </a:extLst>
                </p:cNvPr>
                <p:cNvSpPr/>
                <p:nvPr/>
              </p:nvSpPr>
              <p:spPr>
                <a:xfrm>
                  <a:off x="15944" y="13103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6" name="Circle">
                  <a:extLst>
                    <a:ext uri="{FF2B5EF4-FFF2-40B4-BE49-F238E27FC236}">
                      <a16:creationId xmlns:a16="http://schemas.microsoft.com/office/drawing/2014/main" id="{458B242B-2404-44DD-9BA3-74E595FB220B}"/>
                    </a:ext>
                  </a:extLst>
                </p:cNvPr>
                <p:cNvSpPr/>
                <p:nvPr/>
              </p:nvSpPr>
              <p:spPr>
                <a:xfrm>
                  <a:off x="15944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7" name="Circle">
                  <a:extLst>
                    <a:ext uri="{FF2B5EF4-FFF2-40B4-BE49-F238E27FC236}">
                      <a16:creationId xmlns:a16="http://schemas.microsoft.com/office/drawing/2014/main" id="{42CFD510-48F1-43E2-8C83-3465B9B4E638}"/>
                    </a:ext>
                  </a:extLst>
                </p:cNvPr>
                <p:cNvSpPr/>
                <p:nvPr/>
              </p:nvSpPr>
              <p:spPr>
                <a:xfrm>
                  <a:off x="15944" y="417450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8" name="Circle">
                  <a:extLst>
                    <a:ext uri="{FF2B5EF4-FFF2-40B4-BE49-F238E27FC236}">
                      <a16:creationId xmlns:a16="http://schemas.microsoft.com/office/drawing/2014/main" id="{5297B57F-DEB3-492B-AD17-C875E8B36084}"/>
                    </a:ext>
                  </a:extLst>
                </p:cNvPr>
                <p:cNvSpPr/>
                <p:nvPr/>
              </p:nvSpPr>
              <p:spPr>
                <a:xfrm>
                  <a:off x="15944" y="619624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9" name="Circle">
                  <a:extLst>
                    <a:ext uri="{FF2B5EF4-FFF2-40B4-BE49-F238E27FC236}">
                      <a16:creationId xmlns:a16="http://schemas.microsoft.com/office/drawing/2014/main" id="{A5A6F7BF-16E3-46BE-AF57-3A44E7CF716A}"/>
                    </a:ext>
                  </a:extLst>
                </p:cNvPr>
                <p:cNvSpPr/>
                <p:nvPr/>
              </p:nvSpPr>
              <p:spPr>
                <a:xfrm>
                  <a:off x="15944" y="821798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0" name="Circle">
                  <a:extLst>
                    <a:ext uri="{FF2B5EF4-FFF2-40B4-BE49-F238E27FC236}">
                      <a16:creationId xmlns:a16="http://schemas.microsoft.com/office/drawing/2014/main" id="{92F3F5A6-60BF-4511-8666-B6D5A509BD51}"/>
                    </a:ext>
                  </a:extLst>
                </p:cNvPr>
                <p:cNvSpPr/>
                <p:nvPr/>
              </p:nvSpPr>
              <p:spPr>
                <a:xfrm>
                  <a:off x="218585" y="13103"/>
                  <a:ext cx="190403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1" name="Circle">
                  <a:extLst>
                    <a:ext uri="{FF2B5EF4-FFF2-40B4-BE49-F238E27FC236}">
                      <a16:creationId xmlns:a16="http://schemas.microsoft.com/office/drawing/2014/main" id="{008263E6-4CAD-45ED-8E71-B10FF8264978}"/>
                    </a:ext>
                  </a:extLst>
                </p:cNvPr>
                <p:cNvSpPr/>
                <p:nvPr/>
              </p:nvSpPr>
              <p:spPr>
                <a:xfrm>
                  <a:off x="218585" y="215277"/>
                  <a:ext cx="190403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2" name="Circle">
                  <a:extLst>
                    <a:ext uri="{FF2B5EF4-FFF2-40B4-BE49-F238E27FC236}">
                      <a16:creationId xmlns:a16="http://schemas.microsoft.com/office/drawing/2014/main" id="{7ACC344A-2129-4E29-876E-C1A4FA5DB8FD}"/>
                    </a:ext>
                  </a:extLst>
                </p:cNvPr>
                <p:cNvSpPr/>
                <p:nvPr/>
              </p:nvSpPr>
              <p:spPr>
                <a:xfrm>
                  <a:off x="218585" y="417450"/>
                  <a:ext cx="190403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3" name="Circle">
                  <a:extLst>
                    <a:ext uri="{FF2B5EF4-FFF2-40B4-BE49-F238E27FC236}">
                      <a16:creationId xmlns:a16="http://schemas.microsoft.com/office/drawing/2014/main" id="{A9DF50EF-9163-419B-832C-24F098A0E57C}"/>
                    </a:ext>
                  </a:extLst>
                </p:cNvPr>
                <p:cNvSpPr/>
                <p:nvPr/>
              </p:nvSpPr>
              <p:spPr>
                <a:xfrm>
                  <a:off x="218585" y="619624"/>
                  <a:ext cx="190403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4" name="Circle">
                  <a:extLst>
                    <a:ext uri="{FF2B5EF4-FFF2-40B4-BE49-F238E27FC236}">
                      <a16:creationId xmlns:a16="http://schemas.microsoft.com/office/drawing/2014/main" id="{9368F531-BD2B-49E5-81D9-15E85A80AC5F}"/>
                    </a:ext>
                  </a:extLst>
                </p:cNvPr>
                <p:cNvSpPr/>
                <p:nvPr/>
              </p:nvSpPr>
              <p:spPr>
                <a:xfrm>
                  <a:off x="218585" y="821798"/>
                  <a:ext cx="190403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5" name="Circle">
                  <a:extLst>
                    <a:ext uri="{FF2B5EF4-FFF2-40B4-BE49-F238E27FC236}">
                      <a16:creationId xmlns:a16="http://schemas.microsoft.com/office/drawing/2014/main" id="{5F10CC2C-01C0-4252-A538-FA620DC50FA2}"/>
                    </a:ext>
                  </a:extLst>
                </p:cNvPr>
                <p:cNvSpPr/>
                <p:nvPr/>
              </p:nvSpPr>
              <p:spPr>
                <a:xfrm>
                  <a:off x="420292" y="13103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6" name="Circle">
                  <a:extLst>
                    <a:ext uri="{FF2B5EF4-FFF2-40B4-BE49-F238E27FC236}">
                      <a16:creationId xmlns:a16="http://schemas.microsoft.com/office/drawing/2014/main" id="{A88122D0-0010-4915-BA0F-9C7AE3646F87}"/>
                    </a:ext>
                  </a:extLst>
                </p:cNvPr>
                <p:cNvSpPr/>
                <p:nvPr/>
              </p:nvSpPr>
              <p:spPr>
                <a:xfrm>
                  <a:off x="420292" y="215277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7" name="Circle">
                  <a:extLst>
                    <a:ext uri="{FF2B5EF4-FFF2-40B4-BE49-F238E27FC236}">
                      <a16:creationId xmlns:a16="http://schemas.microsoft.com/office/drawing/2014/main" id="{4CDC7B75-5D72-4E66-9412-EE6826BACAF3}"/>
                    </a:ext>
                  </a:extLst>
                </p:cNvPr>
                <p:cNvSpPr/>
                <p:nvPr/>
              </p:nvSpPr>
              <p:spPr>
                <a:xfrm>
                  <a:off x="420292" y="417450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8" name="Circle">
                  <a:extLst>
                    <a:ext uri="{FF2B5EF4-FFF2-40B4-BE49-F238E27FC236}">
                      <a16:creationId xmlns:a16="http://schemas.microsoft.com/office/drawing/2014/main" id="{ECFD0700-BF19-49D1-ABA8-A98BD685C1A7}"/>
                    </a:ext>
                  </a:extLst>
                </p:cNvPr>
                <p:cNvSpPr/>
                <p:nvPr/>
              </p:nvSpPr>
              <p:spPr>
                <a:xfrm>
                  <a:off x="420292" y="619624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69" name="Circle">
                  <a:extLst>
                    <a:ext uri="{FF2B5EF4-FFF2-40B4-BE49-F238E27FC236}">
                      <a16:creationId xmlns:a16="http://schemas.microsoft.com/office/drawing/2014/main" id="{5AE41041-955A-4449-B9A1-A2EC0F8DE136}"/>
                    </a:ext>
                  </a:extLst>
                </p:cNvPr>
                <p:cNvSpPr/>
                <p:nvPr/>
              </p:nvSpPr>
              <p:spPr>
                <a:xfrm>
                  <a:off x="420292" y="821798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0" name="Circle">
                  <a:extLst>
                    <a:ext uri="{FF2B5EF4-FFF2-40B4-BE49-F238E27FC236}">
                      <a16:creationId xmlns:a16="http://schemas.microsoft.com/office/drawing/2014/main" id="{2A21878B-44ED-4787-B408-ACC30D709B4F}"/>
                    </a:ext>
                  </a:extLst>
                </p:cNvPr>
                <p:cNvSpPr/>
                <p:nvPr/>
              </p:nvSpPr>
              <p:spPr>
                <a:xfrm>
                  <a:off x="622932" y="13103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1" name="Circle">
                  <a:extLst>
                    <a:ext uri="{FF2B5EF4-FFF2-40B4-BE49-F238E27FC236}">
                      <a16:creationId xmlns:a16="http://schemas.microsoft.com/office/drawing/2014/main" id="{06C01CF6-53A7-4471-994D-657382375CFF}"/>
                    </a:ext>
                  </a:extLst>
                </p:cNvPr>
                <p:cNvSpPr/>
                <p:nvPr/>
              </p:nvSpPr>
              <p:spPr>
                <a:xfrm>
                  <a:off x="622932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2" name="Circle">
                  <a:extLst>
                    <a:ext uri="{FF2B5EF4-FFF2-40B4-BE49-F238E27FC236}">
                      <a16:creationId xmlns:a16="http://schemas.microsoft.com/office/drawing/2014/main" id="{26C82234-1461-4B17-9B8C-15779FAC5581}"/>
                    </a:ext>
                  </a:extLst>
                </p:cNvPr>
                <p:cNvSpPr/>
                <p:nvPr/>
              </p:nvSpPr>
              <p:spPr>
                <a:xfrm>
                  <a:off x="622932" y="417450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3" name="Circle">
                  <a:extLst>
                    <a:ext uri="{FF2B5EF4-FFF2-40B4-BE49-F238E27FC236}">
                      <a16:creationId xmlns:a16="http://schemas.microsoft.com/office/drawing/2014/main" id="{99F04DBE-8475-4C37-BF3A-F71E65E3D235}"/>
                    </a:ext>
                  </a:extLst>
                </p:cNvPr>
                <p:cNvSpPr/>
                <p:nvPr/>
              </p:nvSpPr>
              <p:spPr>
                <a:xfrm>
                  <a:off x="622932" y="619624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4" name="Circle">
                  <a:extLst>
                    <a:ext uri="{FF2B5EF4-FFF2-40B4-BE49-F238E27FC236}">
                      <a16:creationId xmlns:a16="http://schemas.microsoft.com/office/drawing/2014/main" id="{FD9E9C7D-8083-4E49-885A-55A0421DCC95}"/>
                    </a:ext>
                  </a:extLst>
                </p:cNvPr>
                <p:cNvSpPr/>
                <p:nvPr/>
              </p:nvSpPr>
              <p:spPr>
                <a:xfrm>
                  <a:off x="622932" y="821798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5" name="Circle">
                  <a:extLst>
                    <a:ext uri="{FF2B5EF4-FFF2-40B4-BE49-F238E27FC236}">
                      <a16:creationId xmlns:a16="http://schemas.microsoft.com/office/drawing/2014/main" id="{DB9CBAE0-54F3-4BC7-9025-4A9432B65D15}"/>
                    </a:ext>
                  </a:extLst>
                </p:cNvPr>
                <p:cNvSpPr/>
                <p:nvPr/>
              </p:nvSpPr>
              <p:spPr>
                <a:xfrm>
                  <a:off x="824639" y="13103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6" name="Circle">
                  <a:extLst>
                    <a:ext uri="{FF2B5EF4-FFF2-40B4-BE49-F238E27FC236}">
                      <a16:creationId xmlns:a16="http://schemas.microsoft.com/office/drawing/2014/main" id="{45DFC784-3B27-41E1-80F0-0C7E1561DED5}"/>
                    </a:ext>
                  </a:extLst>
                </p:cNvPr>
                <p:cNvSpPr/>
                <p:nvPr/>
              </p:nvSpPr>
              <p:spPr>
                <a:xfrm>
                  <a:off x="824639" y="215277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7" name="Circle">
                  <a:extLst>
                    <a:ext uri="{FF2B5EF4-FFF2-40B4-BE49-F238E27FC236}">
                      <a16:creationId xmlns:a16="http://schemas.microsoft.com/office/drawing/2014/main" id="{4816A410-1345-4EE1-A1E0-456A847B8C5E}"/>
                    </a:ext>
                  </a:extLst>
                </p:cNvPr>
                <p:cNvSpPr/>
                <p:nvPr/>
              </p:nvSpPr>
              <p:spPr>
                <a:xfrm>
                  <a:off x="824639" y="417450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8" name="Circle">
                  <a:extLst>
                    <a:ext uri="{FF2B5EF4-FFF2-40B4-BE49-F238E27FC236}">
                      <a16:creationId xmlns:a16="http://schemas.microsoft.com/office/drawing/2014/main" id="{C8DCB05C-4ECA-43CA-B107-E41A3082A3F7}"/>
                    </a:ext>
                  </a:extLst>
                </p:cNvPr>
                <p:cNvSpPr/>
                <p:nvPr/>
              </p:nvSpPr>
              <p:spPr>
                <a:xfrm>
                  <a:off x="824639" y="619624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79" name="Circle">
                  <a:extLst>
                    <a:ext uri="{FF2B5EF4-FFF2-40B4-BE49-F238E27FC236}">
                      <a16:creationId xmlns:a16="http://schemas.microsoft.com/office/drawing/2014/main" id="{9E6F6411-59E8-4478-AB53-0B9071DD074F}"/>
                    </a:ext>
                  </a:extLst>
                </p:cNvPr>
                <p:cNvSpPr/>
                <p:nvPr/>
              </p:nvSpPr>
              <p:spPr>
                <a:xfrm>
                  <a:off x="824639" y="821798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0" name="Circle">
                  <a:extLst>
                    <a:ext uri="{FF2B5EF4-FFF2-40B4-BE49-F238E27FC236}">
                      <a16:creationId xmlns:a16="http://schemas.microsoft.com/office/drawing/2014/main" id="{39ABFBAC-A84F-4BE8-8621-5453F1F5E166}"/>
                    </a:ext>
                  </a:extLst>
                </p:cNvPr>
                <p:cNvSpPr/>
                <p:nvPr/>
              </p:nvSpPr>
              <p:spPr>
                <a:xfrm>
                  <a:off x="1027280" y="13103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1" name="Circle">
                  <a:extLst>
                    <a:ext uri="{FF2B5EF4-FFF2-40B4-BE49-F238E27FC236}">
                      <a16:creationId xmlns:a16="http://schemas.microsoft.com/office/drawing/2014/main" id="{835504A4-60B8-46E9-B27F-95B18F315209}"/>
                    </a:ext>
                  </a:extLst>
                </p:cNvPr>
                <p:cNvSpPr/>
                <p:nvPr/>
              </p:nvSpPr>
              <p:spPr>
                <a:xfrm>
                  <a:off x="1027280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2" name="Circle">
                  <a:extLst>
                    <a:ext uri="{FF2B5EF4-FFF2-40B4-BE49-F238E27FC236}">
                      <a16:creationId xmlns:a16="http://schemas.microsoft.com/office/drawing/2014/main" id="{10C5D816-C473-462C-B0AA-528DA9E13392}"/>
                    </a:ext>
                  </a:extLst>
                </p:cNvPr>
                <p:cNvSpPr/>
                <p:nvPr/>
              </p:nvSpPr>
              <p:spPr>
                <a:xfrm>
                  <a:off x="1027280" y="417450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3" name="Circle">
                  <a:extLst>
                    <a:ext uri="{FF2B5EF4-FFF2-40B4-BE49-F238E27FC236}">
                      <a16:creationId xmlns:a16="http://schemas.microsoft.com/office/drawing/2014/main" id="{9333FBC5-0269-446E-9208-673BC78AB199}"/>
                    </a:ext>
                  </a:extLst>
                </p:cNvPr>
                <p:cNvSpPr/>
                <p:nvPr/>
              </p:nvSpPr>
              <p:spPr>
                <a:xfrm>
                  <a:off x="1027280" y="619624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4" name="Circle">
                  <a:extLst>
                    <a:ext uri="{FF2B5EF4-FFF2-40B4-BE49-F238E27FC236}">
                      <a16:creationId xmlns:a16="http://schemas.microsoft.com/office/drawing/2014/main" id="{5E406F6B-8D96-48EA-8872-202217A5293B}"/>
                    </a:ext>
                  </a:extLst>
                </p:cNvPr>
                <p:cNvSpPr/>
                <p:nvPr/>
              </p:nvSpPr>
              <p:spPr>
                <a:xfrm>
                  <a:off x="1027280" y="821798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85" name="Rectangle">
                  <a:extLst>
                    <a:ext uri="{FF2B5EF4-FFF2-40B4-BE49-F238E27FC236}">
                      <a16:creationId xmlns:a16="http://schemas.microsoft.com/office/drawing/2014/main" id="{FB1C990E-BF9B-4D82-B8AF-8C9A1DC2D63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33635" cy="1025306"/>
                </a:xfrm>
                <a:prstGeom prst="rect">
                  <a:avLst/>
                </a:prstGeom>
                <a:noFill/>
                <a:ln w="254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</p:grpSp>
          <p:grpSp>
            <p:nvGrpSpPr>
              <p:cNvPr id="123" name="Group">
                <a:extLst>
                  <a:ext uri="{FF2B5EF4-FFF2-40B4-BE49-F238E27FC236}">
                    <a16:creationId xmlns:a16="http://schemas.microsoft.com/office/drawing/2014/main" id="{04D4BC5E-AE67-4FE6-9782-4B7EC9CDCBDB}"/>
                  </a:ext>
                </a:extLst>
              </p:cNvPr>
              <p:cNvGrpSpPr/>
              <p:nvPr/>
            </p:nvGrpSpPr>
            <p:grpSpPr>
              <a:xfrm>
                <a:off x="0" y="222589"/>
                <a:ext cx="1233635" cy="1025307"/>
                <a:chOff x="0" y="0"/>
                <a:chExt cx="1233634" cy="1025305"/>
              </a:xfrm>
            </p:grpSpPr>
            <p:sp>
              <p:nvSpPr>
                <p:cNvPr id="124" name="Circle">
                  <a:extLst>
                    <a:ext uri="{FF2B5EF4-FFF2-40B4-BE49-F238E27FC236}">
                      <a16:creationId xmlns:a16="http://schemas.microsoft.com/office/drawing/2014/main" id="{C7C66FA3-5D6C-4C27-BE08-68BD91FA1AB1}"/>
                    </a:ext>
                  </a:extLst>
                </p:cNvPr>
                <p:cNvSpPr/>
                <p:nvPr/>
              </p:nvSpPr>
              <p:spPr>
                <a:xfrm>
                  <a:off x="15944" y="13103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25" name="Circle">
                  <a:extLst>
                    <a:ext uri="{FF2B5EF4-FFF2-40B4-BE49-F238E27FC236}">
                      <a16:creationId xmlns:a16="http://schemas.microsoft.com/office/drawing/2014/main" id="{38E19100-3D6E-4230-B0AB-F290FA994490}"/>
                    </a:ext>
                  </a:extLst>
                </p:cNvPr>
                <p:cNvSpPr/>
                <p:nvPr/>
              </p:nvSpPr>
              <p:spPr>
                <a:xfrm>
                  <a:off x="15944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26" name="Circle">
                  <a:extLst>
                    <a:ext uri="{FF2B5EF4-FFF2-40B4-BE49-F238E27FC236}">
                      <a16:creationId xmlns:a16="http://schemas.microsoft.com/office/drawing/2014/main" id="{3B6E5A11-48E2-493F-863F-86D01FEDFCF4}"/>
                    </a:ext>
                  </a:extLst>
                </p:cNvPr>
                <p:cNvSpPr/>
                <p:nvPr/>
              </p:nvSpPr>
              <p:spPr>
                <a:xfrm>
                  <a:off x="15944" y="417450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27" name="Circle">
                  <a:extLst>
                    <a:ext uri="{FF2B5EF4-FFF2-40B4-BE49-F238E27FC236}">
                      <a16:creationId xmlns:a16="http://schemas.microsoft.com/office/drawing/2014/main" id="{5D751149-23AE-481E-AA7D-C12335928E5C}"/>
                    </a:ext>
                  </a:extLst>
                </p:cNvPr>
                <p:cNvSpPr/>
                <p:nvPr/>
              </p:nvSpPr>
              <p:spPr>
                <a:xfrm>
                  <a:off x="15944" y="619624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28" name="Circle">
                  <a:extLst>
                    <a:ext uri="{FF2B5EF4-FFF2-40B4-BE49-F238E27FC236}">
                      <a16:creationId xmlns:a16="http://schemas.microsoft.com/office/drawing/2014/main" id="{A514EB9F-B248-48D4-B28E-6AC38042874C}"/>
                    </a:ext>
                  </a:extLst>
                </p:cNvPr>
                <p:cNvSpPr/>
                <p:nvPr/>
              </p:nvSpPr>
              <p:spPr>
                <a:xfrm>
                  <a:off x="15944" y="821798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29" name="Circle">
                  <a:extLst>
                    <a:ext uri="{FF2B5EF4-FFF2-40B4-BE49-F238E27FC236}">
                      <a16:creationId xmlns:a16="http://schemas.microsoft.com/office/drawing/2014/main" id="{93C30657-13FA-43B4-81A4-5C4D4EE29426}"/>
                    </a:ext>
                  </a:extLst>
                </p:cNvPr>
                <p:cNvSpPr/>
                <p:nvPr/>
              </p:nvSpPr>
              <p:spPr>
                <a:xfrm>
                  <a:off x="218585" y="13103"/>
                  <a:ext cx="190403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0" name="Circle">
                  <a:extLst>
                    <a:ext uri="{FF2B5EF4-FFF2-40B4-BE49-F238E27FC236}">
                      <a16:creationId xmlns:a16="http://schemas.microsoft.com/office/drawing/2014/main" id="{AE80CFD3-7DF4-4DE5-AFB3-367EBB61D546}"/>
                    </a:ext>
                  </a:extLst>
                </p:cNvPr>
                <p:cNvSpPr/>
                <p:nvPr/>
              </p:nvSpPr>
              <p:spPr>
                <a:xfrm>
                  <a:off x="218585" y="215277"/>
                  <a:ext cx="190403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1" name="Circle">
                  <a:extLst>
                    <a:ext uri="{FF2B5EF4-FFF2-40B4-BE49-F238E27FC236}">
                      <a16:creationId xmlns:a16="http://schemas.microsoft.com/office/drawing/2014/main" id="{25C12E0D-E909-42FF-AE4F-D5F42D32AC02}"/>
                    </a:ext>
                  </a:extLst>
                </p:cNvPr>
                <p:cNvSpPr/>
                <p:nvPr/>
              </p:nvSpPr>
              <p:spPr>
                <a:xfrm>
                  <a:off x="218585" y="417450"/>
                  <a:ext cx="190403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2" name="Circle">
                  <a:extLst>
                    <a:ext uri="{FF2B5EF4-FFF2-40B4-BE49-F238E27FC236}">
                      <a16:creationId xmlns:a16="http://schemas.microsoft.com/office/drawing/2014/main" id="{71B839CE-0758-4833-B2C5-5F68A86B9D4E}"/>
                    </a:ext>
                  </a:extLst>
                </p:cNvPr>
                <p:cNvSpPr/>
                <p:nvPr/>
              </p:nvSpPr>
              <p:spPr>
                <a:xfrm>
                  <a:off x="218585" y="619624"/>
                  <a:ext cx="190403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3" name="Circle">
                  <a:extLst>
                    <a:ext uri="{FF2B5EF4-FFF2-40B4-BE49-F238E27FC236}">
                      <a16:creationId xmlns:a16="http://schemas.microsoft.com/office/drawing/2014/main" id="{5456B389-9FEF-4109-A225-BBAF84360B78}"/>
                    </a:ext>
                  </a:extLst>
                </p:cNvPr>
                <p:cNvSpPr/>
                <p:nvPr/>
              </p:nvSpPr>
              <p:spPr>
                <a:xfrm>
                  <a:off x="218585" y="821798"/>
                  <a:ext cx="190403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4" name="Circle">
                  <a:extLst>
                    <a:ext uri="{FF2B5EF4-FFF2-40B4-BE49-F238E27FC236}">
                      <a16:creationId xmlns:a16="http://schemas.microsoft.com/office/drawing/2014/main" id="{6B643C98-A735-4B4C-9689-CC5C7A5C1089}"/>
                    </a:ext>
                  </a:extLst>
                </p:cNvPr>
                <p:cNvSpPr/>
                <p:nvPr/>
              </p:nvSpPr>
              <p:spPr>
                <a:xfrm>
                  <a:off x="420292" y="13103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5" name="Circle">
                  <a:extLst>
                    <a:ext uri="{FF2B5EF4-FFF2-40B4-BE49-F238E27FC236}">
                      <a16:creationId xmlns:a16="http://schemas.microsoft.com/office/drawing/2014/main" id="{A2D2856C-7C9B-414E-9024-59B35A8B8D73}"/>
                    </a:ext>
                  </a:extLst>
                </p:cNvPr>
                <p:cNvSpPr/>
                <p:nvPr/>
              </p:nvSpPr>
              <p:spPr>
                <a:xfrm>
                  <a:off x="420292" y="215277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6" name="Circle">
                  <a:extLst>
                    <a:ext uri="{FF2B5EF4-FFF2-40B4-BE49-F238E27FC236}">
                      <a16:creationId xmlns:a16="http://schemas.microsoft.com/office/drawing/2014/main" id="{A070366F-BACA-49BD-AA94-C4EA4E61B7FD}"/>
                    </a:ext>
                  </a:extLst>
                </p:cNvPr>
                <p:cNvSpPr/>
                <p:nvPr/>
              </p:nvSpPr>
              <p:spPr>
                <a:xfrm>
                  <a:off x="420292" y="417450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7" name="Circle">
                  <a:extLst>
                    <a:ext uri="{FF2B5EF4-FFF2-40B4-BE49-F238E27FC236}">
                      <a16:creationId xmlns:a16="http://schemas.microsoft.com/office/drawing/2014/main" id="{0C69FB73-4A68-4BA0-A8FC-E7A37FBA1E8D}"/>
                    </a:ext>
                  </a:extLst>
                </p:cNvPr>
                <p:cNvSpPr/>
                <p:nvPr/>
              </p:nvSpPr>
              <p:spPr>
                <a:xfrm>
                  <a:off x="420292" y="619624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8" name="Circle">
                  <a:extLst>
                    <a:ext uri="{FF2B5EF4-FFF2-40B4-BE49-F238E27FC236}">
                      <a16:creationId xmlns:a16="http://schemas.microsoft.com/office/drawing/2014/main" id="{E53D4344-15A8-4363-96C9-8F11200D8BE0}"/>
                    </a:ext>
                  </a:extLst>
                </p:cNvPr>
                <p:cNvSpPr/>
                <p:nvPr/>
              </p:nvSpPr>
              <p:spPr>
                <a:xfrm>
                  <a:off x="420292" y="821798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39" name="Circle">
                  <a:extLst>
                    <a:ext uri="{FF2B5EF4-FFF2-40B4-BE49-F238E27FC236}">
                      <a16:creationId xmlns:a16="http://schemas.microsoft.com/office/drawing/2014/main" id="{1F463C2C-E6EE-423C-81B8-5146011C71DE}"/>
                    </a:ext>
                  </a:extLst>
                </p:cNvPr>
                <p:cNvSpPr/>
                <p:nvPr/>
              </p:nvSpPr>
              <p:spPr>
                <a:xfrm>
                  <a:off x="622932" y="13103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0" name="Circle">
                  <a:extLst>
                    <a:ext uri="{FF2B5EF4-FFF2-40B4-BE49-F238E27FC236}">
                      <a16:creationId xmlns:a16="http://schemas.microsoft.com/office/drawing/2014/main" id="{C9C3CA47-E2C5-479B-A442-E17F405D583D}"/>
                    </a:ext>
                  </a:extLst>
                </p:cNvPr>
                <p:cNvSpPr/>
                <p:nvPr/>
              </p:nvSpPr>
              <p:spPr>
                <a:xfrm>
                  <a:off x="622932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1" name="Circle">
                  <a:extLst>
                    <a:ext uri="{FF2B5EF4-FFF2-40B4-BE49-F238E27FC236}">
                      <a16:creationId xmlns:a16="http://schemas.microsoft.com/office/drawing/2014/main" id="{5C847892-84F6-4547-AE4D-D84C0C84D7F1}"/>
                    </a:ext>
                  </a:extLst>
                </p:cNvPr>
                <p:cNvSpPr/>
                <p:nvPr/>
              </p:nvSpPr>
              <p:spPr>
                <a:xfrm>
                  <a:off x="622932" y="417450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2" name="Circle">
                  <a:extLst>
                    <a:ext uri="{FF2B5EF4-FFF2-40B4-BE49-F238E27FC236}">
                      <a16:creationId xmlns:a16="http://schemas.microsoft.com/office/drawing/2014/main" id="{C1755275-8EAB-4360-BC1C-C0B5ECB7CE96}"/>
                    </a:ext>
                  </a:extLst>
                </p:cNvPr>
                <p:cNvSpPr/>
                <p:nvPr/>
              </p:nvSpPr>
              <p:spPr>
                <a:xfrm>
                  <a:off x="622932" y="619624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3" name="Circle">
                  <a:extLst>
                    <a:ext uri="{FF2B5EF4-FFF2-40B4-BE49-F238E27FC236}">
                      <a16:creationId xmlns:a16="http://schemas.microsoft.com/office/drawing/2014/main" id="{3EEA586F-EE6B-436A-A1B1-AAD7AB4DC51E}"/>
                    </a:ext>
                  </a:extLst>
                </p:cNvPr>
                <p:cNvSpPr/>
                <p:nvPr/>
              </p:nvSpPr>
              <p:spPr>
                <a:xfrm>
                  <a:off x="622932" y="821798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4" name="Circle">
                  <a:extLst>
                    <a:ext uri="{FF2B5EF4-FFF2-40B4-BE49-F238E27FC236}">
                      <a16:creationId xmlns:a16="http://schemas.microsoft.com/office/drawing/2014/main" id="{407061C5-0C02-4D1F-A81D-F912983C309F}"/>
                    </a:ext>
                  </a:extLst>
                </p:cNvPr>
                <p:cNvSpPr/>
                <p:nvPr/>
              </p:nvSpPr>
              <p:spPr>
                <a:xfrm>
                  <a:off x="824639" y="13103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5" name="Circle">
                  <a:extLst>
                    <a:ext uri="{FF2B5EF4-FFF2-40B4-BE49-F238E27FC236}">
                      <a16:creationId xmlns:a16="http://schemas.microsoft.com/office/drawing/2014/main" id="{A34F85D0-AE05-456E-8906-8A8881F09DA3}"/>
                    </a:ext>
                  </a:extLst>
                </p:cNvPr>
                <p:cNvSpPr/>
                <p:nvPr/>
              </p:nvSpPr>
              <p:spPr>
                <a:xfrm>
                  <a:off x="824639" y="215277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6" name="Circle">
                  <a:extLst>
                    <a:ext uri="{FF2B5EF4-FFF2-40B4-BE49-F238E27FC236}">
                      <a16:creationId xmlns:a16="http://schemas.microsoft.com/office/drawing/2014/main" id="{BDBE09BC-00D2-405E-A4BA-F09131C982A4}"/>
                    </a:ext>
                  </a:extLst>
                </p:cNvPr>
                <p:cNvSpPr/>
                <p:nvPr/>
              </p:nvSpPr>
              <p:spPr>
                <a:xfrm>
                  <a:off x="824639" y="417450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7" name="Circle">
                  <a:extLst>
                    <a:ext uri="{FF2B5EF4-FFF2-40B4-BE49-F238E27FC236}">
                      <a16:creationId xmlns:a16="http://schemas.microsoft.com/office/drawing/2014/main" id="{1A6C8BD9-6192-44AB-BEE3-B74059A4939D}"/>
                    </a:ext>
                  </a:extLst>
                </p:cNvPr>
                <p:cNvSpPr/>
                <p:nvPr/>
              </p:nvSpPr>
              <p:spPr>
                <a:xfrm>
                  <a:off x="824639" y="619624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8" name="Circle">
                  <a:extLst>
                    <a:ext uri="{FF2B5EF4-FFF2-40B4-BE49-F238E27FC236}">
                      <a16:creationId xmlns:a16="http://schemas.microsoft.com/office/drawing/2014/main" id="{13F60DB3-C794-46CB-9631-D6419F8F2D16}"/>
                    </a:ext>
                  </a:extLst>
                </p:cNvPr>
                <p:cNvSpPr/>
                <p:nvPr/>
              </p:nvSpPr>
              <p:spPr>
                <a:xfrm>
                  <a:off x="824639" y="821798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49" name="Circle">
                  <a:extLst>
                    <a:ext uri="{FF2B5EF4-FFF2-40B4-BE49-F238E27FC236}">
                      <a16:creationId xmlns:a16="http://schemas.microsoft.com/office/drawing/2014/main" id="{5FA4C13D-EAB1-46A9-8057-70C55140B1A5}"/>
                    </a:ext>
                  </a:extLst>
                </p:cNvPr>
                <p:cNvSpPr/>
                <p:nvPr/>
              </p:nvSpPr>
              <p:spPr>
                <a:xfrm>
                  <a:off x="1027280" y="13103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0" name="Circle">
                  <a:extLst>
                    <a:ext uri="{FF2B5EF4-FFF2-40B4-BE49-F238E27FC236}">
                      <a16:creationId xmlns:a16="http://schemas.microsoft.com/office/drawing/2014/main" id="{1BF4F7B4-4F7B-4A67-B5BD-66C58FDEBE18}"/>
                    </a:ext>
                  </a:extLst>
                </p:cNvPr>
                <p:cNvSpPr/>
                <p:nvPr/>
              </p:nvSpPr>
              <p:spPr>
                <a:xfrm>
                  <a:off x="1027280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1" name="Circle">
                  <a:extLst>
                    <a:ext uri="{FF2B5EF4-FFF2-40B4-BE49-F238E27FC236}">
                      <a16:creationId xmlns:a16="http://schemas.microsoft.com/office/drawing/2014/main" id="{E0960E59-7128-4936-9D55-23A281EDE846}"/>
                    </a:ext>
                  </a:extLst>
                </p:cNvPr>
                <p:cNvSpPr/>
                <p:nvPr/>
              </p:nvSpPr>
              <p:spPr>
                <a:xfrm>
                  <a:off x="1027280" y="417450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2" name="Circle">
                  <a:extLst>
                    <a:ext uri="{FF2B5EF4-FFF2-40B4-BE49-F238E27FC236}">
                      <a16:creationId xmlns:a16="http://schemas.microsoft.com/office/drawing/2014/main" id="{72BABFBF-B9F3-41A1-976A-F7D1E218691B}"/>
                    </a:ext>
                  </a:extLst>
                </p:cNvPr>
                <p:cNvSpPr/>
                <p:nvPr/>
              </p:nvSpPr>
              <p:spPr>
                <a:xfrm>
                  <a:off x="1027280" y="619624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3" name="Circle">
                  <a:extLst>
                    <a:ext uri="{FF2B5EF4-FFF2-40B4-BE49-F238E27FC236}">
                      <a16:creationId xmlns:a16="http://schemas.microsoft.com/office/drawing/2014/main" id="{548A4707-A14C-4BC3-A13A-5B54BE96AA2E}"/>
                    </a:ext>
                  </a:extLst>
                </p:cNvPr>
                <p:cNvSpPr/>
                <p:nvPr/>
              </p:nvSpPr>
              <p:spPr>
                <a:xfrm>
                  <a:off x="1027280" y="821798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154" name="Rectangle">
                  <a:extLst>
                    <a:ext uri="{FF2B5EF4-FFF2-40B4-BE49-F238E27FC236}">
                      <a16:creationId xmlns:a16="http://schemas.microsoft.com/office/drawing/2014/main" id="{5B87ACE7-B8A9-404D-A5E0-50FA6C9470C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33635" cy="1025306"/>
                </a:xfrm>
                <a:prstGeom prst="rect">
                  <a:avLst/>
                </a:prstGeom>
                <a:noFill/>
                <a:ln w="254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</p:grpSp>
        </p:grpSp>
      </p:grpSp>
      <p:sp>
        <p:nvSpPr>
          <p:cNvPr id="217" name="Дана прямоугольная матрица…">
            <a:extLst>
              <a:ext uri="{FF2B5EF4-FFF2-40B4-BE49-F238E27FC236}">
                <a16:creationId xmlns:a16="http://schemas.microsoft.com/office/drawing/2014/main" id="{EC43BE9C-FD66-4F46-9971-45CE1042B45A}"/>
              </a:ext>
            </a:extLst>
          </p:cNvPr>
          <p:cNvSpPr txBox="1"/>
          <p:nvPr/>
        </p:nvSpPr>
        <p:spPr>
          <a:xfrm>
            <a:off x="433756" y="1393432"/>
            <a:ext cx="146959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Языковая модель</a:t>
            </a:r>
          </a:p>
        </p:txBody>
      </p:sp>
      <p:sp>
        <p:nvSpPr>
          <p:cNvPr id="218" name="Дана прямоугольная матрица…">
            <a:extLst>
              <a:ext uri="{FF2B5EF4-FFF2-40B4-BE49-F238E27FC236}">
                <a16:creationId xmlns:a16="http://schemas.microsoft.com/office/drawing/2014/main" id="{B2051291-546D-4D73-A3D8-A2BD09A79EDB}"/>
              </a:ext>
            </a:extLst>
          </p:cNvPr>
          <p:cNvSpPr txBox="1"/>
          <p:nvPr/>
        </p:nvSpPr>
        <p:spPr>
          <a:xfrm>
            <a:off x="3865916" y="661364"/>
            <a:ext cx="417318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“Данте родился в [MASK].”</a:t>
            </a:r>
          </a:p>
        </p:txBody>
      </p:sp>
      <p:grpSp>
        <p:nvGrpSpPr>
          <p:cNvPr id="219" name="Group">
            <a:extLst>
              <a:ext uri="{FF2B5EF4-FFF2-40B4-BE49-F238E27FC236}">
                <a16:creationId xmlns:a16="http://schemas.microsoft.com/office/drawing/2014/main" id="{8A21453F-C5C2-4831-A409-4D627D4126F2}"/>
              </a:ext>
            </a:extLst>
          </p:cNvPr>
          <p:cNvGrpSpPr/>
          <p:nvPr/>
        </p:nvGrpSpPr>
        <p:grpSpPr>
          <a:xfrm>
            <a:off x="3982884" y="1390762"/>
            <a:ext cx="3356106" cy="908988"/>
            <a:chOff x="0" y="0"/>
            <a:chExt cx="3356104" cy="908986"/>
          </a:xfrm>
        </p:grpSpPr>
        <p:sp>
          <p:nvSpPr>
            <p:cNvPr id="220" name="Line">
              <a:extLst>
                <a:ext uri="{FF2B5EF4-FFF2-40B4-BE49-F238E27FC236}">
                  <a16:creationId xmlns:a16="http://schemas.microsoft.com/office/drawing/2014/main" id="{81577DBA-9FBE-40DE-9AD0-191DA8B96482}"/>
                </a:ext>
              </a:extLst>
            </p:cNvPr>
            <p:cNvSpPr/>
            <p:nvPr/>
          </p:nvSpPr>
          <p:spPr>
            <a:xfrm>
              <a:off x="0" y="441793"/>
              <a:ext cx="3356105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>
                <a:latin typeface="Myriad Pro" panose="020B0503030403020204"/>
              </a:endParaRPr>
            </a:p>
          </p:txBody>
        </p:sp>
        <p:sp>
          <p:nvSpPr>
            <p:cNvPr id="221" name="Память нейронной языковой модели">
              <a:extLst>
                <a:ext uri="{FF2B5EF4-FFF2-40B4-BE49-F238E27FC236}">
                  <a16:creationId xmlns:a16="http://schemas.microsoft.com/office/drawing/2014/main" id="{C22BAED1-2F89-4371-AC81-A137DF9F0083}"/>
                </a:ext>
              </a:extLst>
            </p:cNvPr>
            <p:cNvSpPr/>
            <p:nvPr/>
          </p:nvSpPr>
          <p:spPr>
            <a:xfrm>
              <a:off x="183089" y="0"/>
              <a:ext cx="2828688" cy="908987"/>
            </a:xfrm>
            <a:prstGeom prst="rect">
              <a:avLst/>
            </a:prstGeom>
            <a:solidFill>
              <a:srgbClr val="CBD8E9"/>
            </a:solidFill>
            <a:ln w="25400" cap="flat">
              <a:solidFill>
                <a:srgbClr val="ABB6CA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206" tIns="24206" rIns="24206" bIns="24206" numCol="1" anchor="ctr">
              <a:noAutofit/>
            </a:bodyPr>
            <a:lstStyle>
              <a:lvl1pPr algn="ctr">
                <a:defRPr>
                  <a:solidFill>
                    <a:srgbClr val="2557A1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 panose="020B0503030403020204"/>
                </a:rPr>
                <a:t>Память нейронной языковой модели</a:t>
              </a:r>
            </a:p>
          </p:txBody>
        </p:sp>
      </p:grpSp>
      <p:sp>
        <p:nvSpPr>
          <p:cNvPr id="222" name="Дана прямоугольная матрица…">
            <a:extLst>
              <a:ext uri="{FF2B5EF4-FFF2-40B4-BE49-F238E27FC236}">
                <a16:creationId xmlns:a16="http://schemas.microsoft.com/office/drawing/2014/main" id="{A441B48E-A2A5-46D8-9CDE-E76929F7DD53}"/>
              </a:ext>
            </a:extLst>
          </p:cNvPr>
          <p:cNvSpPr txBox="1"/>
          <p:nvPr/>
        </p:nvSpPr>
        <p:spPr>
          <a:xfrm>
            <a:off x="7276362" y="1667378"/>
            <a:ext cx="1852683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Флоренция</a:t>
            </a:r>
          </a:p>
        </p:txBody>
      </p:sp>
      <p:sp>
        <p:nvSpPr>
          <p:cNvPr id="223" name="Line">
            <a:extLst>
              <a:ext uri="{FF2B5EF4-FFF2-40B4-BE49-F238E27FC236}">
                <a16:creationId xmlns:a16="http://schemas.microsoft.com/office/drawing/2014/main" id="{B00DBF4E-38F7-4644-9532-2BEDE0032325}"/>
              </a:ext>
            </a:extLst>
          </p:cNvPr>
          <p:cNvSpPr/>
          <p:nvPr/>
        </p:nvSpPr>
        <p:spPr>
          <a:xfrm>
            <a:off x="4898041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224" name="Line">
            <a:extLst>
              <a:ext uri="{FF2B5EF4-FFF2-40B4-BE49-F238E27FC236}">
                <a16:creationId xmlns:a16="http://schemas.microsoft.com/office/drawing/2014/main" id="{E3E2842B-6F00-4B43-9D96-98B3F3B90663}"/>
              </a:ext>
            </a:extLst>
          </p:cNvPr>
          <p:cNvSpPr/>
          <p:nvPr/>
        </p:nvSpPr>
        <p:spPr>
          <a:xfrm>
            <a:off x="5587679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225" name="Line">
            <a:extLst>
              <a:ext uri="{FF2B5EF4-FFF2-40B4-BE49-F238E27FC236}">
                <a16:creationId xmlns:a16="http://schemas.microsoft.com/office/drawing/2014/main" id="{8CE7EAAE-1821-4B6E-AA39-C2F3E5A00A64}"/>
              </a:ext>
            </a:extLst>
          </p:cNvPr>
          <p:cNvSpPr/>
          <p:nvPr/>
        </p:nvSpPr>
        <p:spPr>
          <a:xfrm>
            <a:off x="6277316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38981106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BERT и пирамида естественного языка</a:t>
            </a:r>
          </a:p>
        </p:txBody>
      </p:sp>
      <p:sp>
        <p:nvSpPr>
          <p:cNvPr id="4060" name="Дана прямоугольная матрица…"/>
          <p:cNvSpPr txBox="1"/>
          <p:nvPr/>
        </p:nvSpPr>
        <p:spPr>
          <a:xfrm>
            <a:off x="469900" y="1498600"/>
            <a:ext cx="8178801" cy="261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Нижние слои BERT лучше понимают порядок слов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Средние слои BERT лучше понимают морфологию и синтаксическую структуру предложения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Верхние слои BERT отвечают за решение конкретной задачи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За понимание семантики отвечает вся модель</a:t>
            </a:r>
          </a:p>
        </p:txBody>
      </p:sp>
      <p:sp>
        <p:nvSpPr>
          <p:cNvPr id="4061" name="Tenney, Ian, Patrick Xia, Berlin Chen, Alex Wang, Adam Poliak, R. Thomas McCoy, Najoung Kim et al. &quot;What do you learn from context? probing for sentence structure in contextualized word representations.&quot; arXiv preprint arXiv:1905.06316 (2019)."/>
          <p:cNvSpPr txBox="1"/>
          <p:nvPr/>
        </p:nvSpPr>
        <p:spPr>
          <a:xfrm>
            <a:off x="413211" y="5263136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Tenney, Ian, Patrick Xia, Berlin Chen, Alex Wang, Adam Poliak, R. Thomas McCoy, Najoung Kim et al.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What do you learn from context? probing for sentence structure in contextualized word representations.</a:t>
            </a:r>
            <a:r>
              <a:rPr>
                <a:latin typeface="Myriad Pro" panose="020B0503030403020204"/>
              </a:rPr>
              <a:t>" arXiv preprint arXiv:1905.06316 (2019).</a:t>
            </a:r>
          </a:p>
        </p:txBody>
      </p:sp>
      <p:sp>
        <p:nvSpPr>
          <p:cNvPr id="4062" name="Дана прямоугольная матрица…"/>
          <p:cNvSpPr txBox="1"/>
          <p:nvPr/>
        </p:nvSpPr>
        <p:spPr>
          <a:xfrm>
            <a:off x="546053" y="629845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Иерархия слоев модели повторяет пирамиду естественного языка</a:t>
            </a:r>
          </a:p>
        </p:txBody>
      </p:sp>
    </p:spTree>
    <p:extLst>
      <p:ext uri="{BB962C8B-B14F-4D97-AF65-F5344CB8AC3E}">
        <p14:creationId xmlns:p14="http://schemas.microsoft.com/office/powerpoint/2010/main" val="241917087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Дообучение или диагностические тесты</a:t>
            </a:r>
          </a:p>
        </p:txBody>
      </p:sp>
      <p:sp>
        <p:nvSpPr>
          <p:cNvPr id="4324" name="Дана прямоугольная матрица…"/>
          <p:cNvSpPr txBox="1"/>
          <p:nvPr/>
        </p:nvSpPr>
        <p:spPr>
          <a:xfrm>
            <a:off x="469900" y="1117600"/>
            <a:ext cx="8178801" cy="201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 err="1">
                <a:latin typeface="Myriad Pro" panose="020B0503030403020204"/>
              </a:rPr>
              <a:t>Дообучение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веса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модели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обучаются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под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конкретную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задачу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изучают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изменения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структуре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весов</a:t>
            </a:r>
            <a:r>
              <a:rPr dirty="0">
                <a:latin typeface="Myriad Pro" panose="020B0503030403020204"/>
              </a:rPr>
              <a:t>. </a:t>
            </a:r>
            <a:endParaRPr lang="ru-RU" dirty="0">
              <a:latin typeface="Myriad Pro" panose="020B0503030403020204"/>
            </a:endParaRPr>
          </a:p>
          <a:p>
            <a:pPr>
              <a:buSzPct val="140000"/>
            </a:pPr>
            <a:r>
              <a:rPr dirty="0" err="1">
                <a:latin typeface="Myriad Pro" panose="020B0503030403020204"/>
              </a:rPr>
              <a:t>Возникает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проблема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задача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должна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быть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достаточно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сложной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чтобы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изменения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структуре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весов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действительно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имели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значимый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характер</a:t>
            </a:r>
            <a:endParaRPr dirty="0">
              <a:latin typeface="Myriad Pro" panose="020B0503030403020204"/>
            </a:endParaRPr>
          </a:p>
        </p:txBody>
      </p:sp>
      <p:sp>
        <p:nvSpPr>
          <p:cNvPr id="4325" name="Дана прямоугольная матрица…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Как изучают BERT?</a:t>
            </a:r>
          </a:p>
        </p:txBody>
      </p:sp>
    </p:spTree>
    <p:extLst>
      <p:ext uri="{BB962C8B-B14F-4D97-AF65-F5344CB8AC3E}">
        <p14:creationId xmlns:p14="http://schemas.microsoft.com/office/powerpoint/2010/main" val="306881615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Дообучение или диагностические тесты</a:t>
            </a:r>
          </a:p>
        </p:txBody>
      </p:sp>
      <p:sp>
        <p:nvSpPr>
          <p:cNvPr id="4328" name="Дана прямоугольная матрица…"/>
          <p:cNvSpPr txBox="1"/>
          <p:nvPr/>
        </p:nvSpPr>
        <p:spPr>
          <a:xfrm>
            <a:off x="469900" y="1117600"/>
            <a:ext cx="8178801" cy="201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 err="1">
                <a:latin typeface="Myriad Pro" panose="020B0503030403020204"/>
              </a:rPr>
              <a:t>Диагностический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тест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веса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модели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изменяются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векторные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подают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простому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классификатору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который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обучается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предсказывать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конкретное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языковое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явление</a:t>
            </a:r>
            <a:r>
              <a:rPr dirty="0">
                <a:latin typeface="Myriad Pro" panose="020B0503030403020204"/>
              </a:rPr>
              <a:t>. </a:t>
            </a:r>
            <a:endParaRPr lang="ru-RU" dirty="0">
              <a:latin typeface="Myriad Pro" panose="020B0503030403020204"/>
            </a:endParaRPr>
          </a:p>
          <a:p>
            <a:pPr>
              <a:buSzPct val="140000"/>
            </a:pPr>
            <a:r>
              <a:rPr dirty="0" err="1">
                <a:latin typeface="Myriad Pro" panose="020B0503030403020204"/>
              </a:rPr>
              <a:t>Возникает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дилемма</a:t>
            </a:r>
            <a:r>
              <a:rPr dirty="0">
                <a:latin typeface="Myriad Pro" panose="020B0503030403020204"/>
              </a:rPr>
              <a:t>:</a:t>
            </a:r>
          </a:p>
        </p:txBody>
      </p:sp>
      <p:sp>
        <p:nvSpPr>
          <p:cNvPr id="4329" name="Дана прямоугольная матрица…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Как изучают BERT?</a:t>
            </a:r>
          </a:p>
        </p:txBody>
      </p:sp>
      <p:sp>
        <p:nvSpPr>
          <p:cNvPr id="4330" name="Векторные представления действительно представляют это явление…"/>
          <p:cNvSpPr txBox="1"/>
          <p:nvPr/>
        </p:nvSpPr>
        <p:spPr>
          <a:xfrm>
            <a:off x="902861" y="3128560"/>
            <a:ext cx="7625760" cy="164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Векторные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действительно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представляют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это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явление</a:t>
            </a:r>
            <a:endParaRPr dirty="0">
              <a:latin typeface="Myriad Pro" panose="020B0503030403020204"/>
            </a:endParaRP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По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векторным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представлениям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основе</a:t>
            </a:r>
            <a:r>
              <a:rPr dirty="0">
                <a:latin typeface="Myriad Pro" panose="020B0503030403020204"/>
              </a:rPr>
              <a:t> BERT </a:t>
            </a:r>
            <a:r>
              <a:rPr dirty="0" err="1">
                <a:latin typeface="Myriad Pro" panose="020B0503030403020204"/>
              </a:rPr>
              <a:t>легко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обучить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хороший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классификатор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5399127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ru-RU" dirty="0">
                <a:solidFill>
                  <a:srgbClr val="2459A4"/>
                </a:solidFill>
                <a:latin typeface="Myriad Pro" panose="020B0503030403020204"/>
              </a:rPr>
              <a:t>Как оценить качество языковых моделей?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338237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>
                <a:latin typeface="Myriad Pro" panose="020B0503030403020204"/>
              </a:rPr>
              <a:t>General Natural Language Understanding</a:t>
            </a:r>
            <a:r>
              <a:rPr lang="en-US" b="1" dirty="0">
                <a:latin typeface="Myriad Pro" panose="020B0503030403020204"/>
              </a:rPr>
              <a:t>, GLUE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3659" name="Дана прямоугольная матрица…"/>
          <p:cNvSpPr txBox="1"/>
          <p:nvPr/>
        </p:nvSpPr>
        <p:spPr>
          <a:xfrm>
            <a:off x="469900" y="11176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Классификация предложений</a:t>
            </a:r>
          </a:p>
        </p:txBody>
      </p:sp>
      <p:sp>
        <p:nvSpPr>
          <p:cNvPr id="3660" name="CoLA: оценить грамматическую корректность…"/>
          <p:cNvSpPr txBox="1"/>
          <p:nvPr/>
        </p:nvSpPr>
        <p:spPr>
          <a:xfrm>
            <a:off x="1075677" y="1550472"/>
            <a:ext cx="7625760" cy="90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CoLA: оценить грамматическую корректность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SST-2: определить тональность</a:t>
            </a:r>
          </a:p>
        </p:txBody>
      </p:sp>
      <p:sp>
        <p:nvSpPr>
          <p:cNvPr id="3661" name="Дана прямоугольная матрица…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10 задач, требующих глубокого понимания текста</a:t>
            </a:r>
          </a:p>
        </p:txBody>
      </p:sp>
      <p:sp>
        <p:nvSpPr>
          <p:cNvPr id="3662" name="Дана прямоугольная матрица…"/>
          <p:cNvSpPr txBox="1"/>
          <p:nvPr/>
        </p:nvSpPr>
        <p:spPr>
          <a:xfrm>
            <a:off x="456231" y="2530553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Классификация пары предложений</a:t>
            </a:r>
          </a:p>
        </p:txBody>
      </p:sp>
      <p:sp>
        <p:nvSpPr>
          <p:cNvPr id="3663" name="MRPC, QQP, STS-B: определить парафраз…"/>
          <p:cNvSpPr txBox="1"/>
          <p:nvPr/>
        </p:nvSpPr>
        <p:spPr>
          <a:xfrm>
            <a:off x="1062009" y="2905759"/>
            <a:ext cx="7625760" cy="127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>
                <a:latin typeface="Myriad Pro" panose="020B0503030403020204"/>
              </a:rPr>
              <a:t>MRPC, QQP, STS-B: </a:t>
            </a:r>
            <a:r>
              <a:rPr dirty="0" err="1">
                <a:latin typeface="Myriad Pro" panose="020B0503030403020204"/>
              </a:rPr>
              <a:t>определить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парафраз</a:t>
            </a:r>
            <a:endParaRPr dirty="0">
              <a:latin typeface="Myriad Pro" panose="020B0503030403020204"/>
            </a:endParaRP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>
                <a:latin typeface="Myriad Pro" panose="020B0503030403020204"/>
              </a:rPr>
              <a:t>MNLI, QNLI, RTE, WNLI: </a:t>
            </a:r>
            <a:r>
              <a:rPr dirty="0" err="1">
                <a:latin typeface="Myriad Pro" panose="020B0503030403020204"/>
              </a:rPr>
              <a:t>определить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логическую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связь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между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посылкой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заключением</a:t>
            </a:r>
            <a:endParaRPr dirty="0">
              <a:latin typeface="Myriad Pro" panose="020B0503030403020204"/>
            </a:endParaRPr>
          </a:p>
        </p:txBody>
      </p:sp>
      <p:sp>
        <p:nvSpPr>
          <p:cNvPr id="3664" name="Дана прямоугольная матрица…"/>
          <p:cNvSpPr txBox="1"/>
          <p:nvPr/>
        </p:nvSpPr>
        <p:spPr>
          <a:xfrm>
            <a:off x="482599" y="4197506"/>
            <a:ext cx="8178801" cy="127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 err="1">
                <a:latin typeface="Myriad Pro" panose="020B0503030403020204"/>
              </a:rPr>
              <a:t>Диагностический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тест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широкий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спектр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лингвистических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феноменов</a:t>
            </a:r>
            <a:endParaRPr lang="en-US" dirty="0">
              <a:latin typeface="Myriad Pro" panose="020B0503030403020204"/>
            </a:endParaRPr>
          </a:p>
          <a:p>
            <a:pPr>
              <a:buSzPct val="140000"/>
            </a:pPr>
            <a:r>
              <a:rPr lang="ru-RU" dirty="0">
                <a:latin typeface="Myriad Pro" panose="020B0503030403020204"/>
              </a:rPr>
              <a:t>Сравнение с уровнем человека</a:t>
            </a:r>
            <a:endParaRPr dirty="0">
              <a:latin typeface="Myriad Pro" panose="020B0503030403020204"/>
            </a:endParaRPr>
          </a:p>
        </p:txBody>
      </p:sp>
      <p:sp>
        <p:nvSpPr>
          <p:cNvPr id="3665" name="Wang, Alex, Amanpreet Singh, Julian Michael, Felix Hill, Omer Levy, and Samuel R. Bowman. &quot;Glue: A multi-task benchmark and analysis platform for natural language understanding.&quot; arXiv preprint arXiv:1804.07461 (2018)."/>
          <p:cNvSpPr txBox="1"/>
          <p:nvPr/>
        </p:nvSpPr>
        <p:spPr>
          <a:xfrm>
            <a:off x="413211" y="5307528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Wang, Alex, Amanpreet Singh, Julian Michael, Felix Hill, Omer Levy, and Samuel R. Bowman.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Glue: A multi-task benchmark and analysis platform for natural language understanding.</a:t>
            </a:r>
            <a:r>
              <a:rPr>
                <a:latin typeface="Myriad Pro" panose="020B0503030403020204"/>
              </a:rPr>
              <a:t>" arXiv preprint arXiv:1804.07461 (2018).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SuperGLUE</a:t>
            </a:r>
          </a:p>
        </p:txBody>
      </p:sp>
      <p:sp>
        <p:nvSpPr>
          <p:cNvPr id="3668" name="Дана прямоугольная матрица…"/>
          <p:cNvSpPr txBox="1"/>
          <p:nvPr/>
        </p:nvSpPr>
        <p:spPr>
          <a:xfrm>
            <a:off x="469900" y="15113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Классификация пар предложений</a:t>
            </a:r>
          </a:p>
        </p:txBody>
      </p:sp>
      <p:sp>
        <p:nvSpPr>
          <p:cNvPr id="3669" name="BoolQ: определить ответ на бинарный вопрос по релевантному параграфу…"/>
          <p:cNvSpPr txBox="1"/>
          <p:nvPr/>
        </p:nvSpPr>
        <p:spPr>
          <a:xfrm>
            <a:off x="1035640" y="1929517"/>
            <a:ext cx="7625760" cy="164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BoolQ: определить ответ на бинарный вопрос по релевантному параграфу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CommitmentBank: определить, есть ли логическая связь между текстом пользователя и вопросом</a:t>
            </a:r>
          </a:p>
        </p:txBody>
      </p:sp>
      <p:sp>
        <p:nvSpPr>
          <p:cNvPr id="3670" name="Дана прямоугольная матрица…"/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8 задач, требующих еще более глубокого понимания текста</a:t>
            </a:r>
          </a:p>
        </p:txBody>
      </p:sp>
      <p:sp>
        <p:nvSpPr>
          <p:cNvPr id="3671" name="Wang, Alex, Yada Pruksachatkun, Nikita Nangia, Amanpreet Singh, Julian Michael, Felix Hill, Omer Levy, and Samuel Bowman. &quot;Superglue: A stickier benchmark for general-purpose language understanding systems.&quot; In Advances in Neural Information Processing S"/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Wang, Alex, Yada Pruksachatkun, Nikita Nangia, Amanpreet Singh, Julian Michael, Felix Hill, Omer Levy, and Samuel Bowman.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Superglue: A stickier benchmark for general-purpose language understanding systems</a:t>
            </a:r>
            <a:r>
              <a:rPr>
                <a:latin typeface="Myriad Pro" panose="020B0503030403020204"/>
              </a:rPr>
              <a:t>." In Advances in Neural Information Processing Systems, pp. 3261-3275. 2019.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SuperGLUE</a:t>
            </a:r>
          </a:p>
        </p:txBody>
      </p:sp>
      <p:sp>
        <p:nvSpPr>
          <p:cNvPr id="2" name="Дана прямоугольная матрица…">
            <a:extLst>
              <a:ext uri="{FF2B5EF4-FFF2-40B4-BE49-F238E27FC236}">
                <a16:creationId xmlns:a16="http://schemas.microsoft.com/office/drawing/2014/main" id="{352FA718-BF09-4CCF-9CDD-F1062F283A46}"/>
              </a:ext>
            </a:extLst>
          </p:cNvPr>
          <p:cNvSpPr txBox="1"/>
          <p:nvPr/>
        </p:nvSpPr>
        <p:spPr>
          <a:xfrm>
            <a:off x="469900" y="15113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Классификация пар предложений</a:t>
            </a:r>
          </a:p>
        </p:txBody>
      </p:sp>
      <p:sp>
        <p:nvSpPr>
          <p:cNvPr id="3" name="BoolQ: определить ответ на бинарный вопрос по релевантному параграфу…">
            <a:extLst>
              <a:ext uri="{FF2B5EF4-FFF2-40B4-BE49-F238E27FC236}">
                <a16:creationId xmlns:a16="http://schemas.microsoft.com/office/drawing/2014/main" id="{4EE305BA-DA52-401C-AAF0-4F150080D569}"/>
              </a:ext>
            </a:extLst>
          </p:cNvPr>
          <p:cNvSpPr txBox="1"/>
          <p:nvPr/>
        </p:nvSpPr>
        <p:spPr>
          <a:xfrm>
            <a:off x="1035640" y="1920294"/>
            <a:ext cx="7625760" cy="201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WiC: определить, в одинаковом ли смысле используется многозначное слово в данных контекстах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COPA: выбрать заключение из двух вариантов для данной гипотезы</a:t>
            </a:r>
          </a:p>
        </p:txBody>
      </p:sp>
      <p:sp>
        <p:nvSpPr>
          <p:cNvPr id="4" name="Wang, Alex, Yada Pruksachatkun, Nikita Nangia, Amanpreet Singh, Julian Michael, Felix Hill, Omer Levy, and Samuel Bowman. &quot;Superglue: A stickier benchmark for general-purpose language understanding systems.&quot; In Advances in Neural Information Processing S">
            <a:extLst>
              <a:ext uri="{FF2B5EF4-FFF2-40B4-BE49-F238E27FC236}">
                <a16:creationId xmlns:a16="http://schemas.microsoft.com/office/drawing/2014/main" id="{4E5D74DF-D2BD-4E0F-8B41-394460136C47}"/>
              </a:ext>
            </a:extLst>
          </p:cNvPr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Wang, Alex, Yada Pruksachatkun, Nikita Nangia, Amanpreet Singh, Julian Michael, Felix Hill, Omer Levy, and Samuel Bowman.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Superglue: A stickier benchmark for general-purpose language understanding systems</a:t>
            </a:r>
            <a:r>
              <a:rPr>
                <a:latin typeface="Myriad Pro" panose="020B0503030403020204"/>
              </a:rPr>
              <a:t>." In Advances in Neural Information Processing Systems, pp. 3261-3275. 2019.</a:t>
            </a:r>
          </a:p>
        </p:txBody>
      </p:sp>
      <p:sp>
        <p:nvSpPr>
          <p:cNvPr id="5" name="Дана прямоугольная матрица…">
            <a:extLst>
              <a:ext uri="{FF2B5EF4-FFF2-40B4-BE49-F238E27FC236}">
                <a16:creationId xmlns:a16="http://schemas.microsoft.com/office/drawing/2014/main" id="{FD833497-E9EC-44B9-84CC-F0ED4209A0EF}"/>
              </a:ext>
            </a:extLst>
          </p:cNvPr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8 задач, требующих еще более глубокого понимания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9588817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SuperGLUE</a:t>
            </a:r>
          </a:p>
        </p:txBody>
      </p:sp>
      <p:sp>
        <p:nvSpPr>
          <p:cNvPr id="2" name="Дана прямоугольная матрица…">
            <a:extLst>
              <a:ext uri="{FF2B5EF4-FFF2-40B4-BE49-F238E27FC236}">
                <a16:creationId xmlns:a16="http://schemas.microsoft.com/office/drawing/2014/main" id="{F7DD4FE9-3064-48EF-8A79-5A1B10AECBB1}"/>
              </a:ext>
            </a:extLst>
          </p:cNvPr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8 задач, требующих еще более глубокого понимания текста</a:t>
            </a: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F1058AA0-E715-4090-91B7-318AE8BC8B93}"/>
              </a:ext>
            </a:extLst>
          </p:cNvPr>
          <p:cNvSpPr txBox="1"/>
          <p:nvPr/>
        </p:nvSpPr>
        <p:spPr>
          <a:xfrm>
            <a:off x="469900" y="15113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Машинное чтение [reading comprehension]</a:t>
            </a:r>
          </a:p>
        </p:txBody>
      </p:sp>
      <p:sp>
        <p:nvSpPr>
          <p:cNvPr id="4" name="MultiRC, ReCoRD: параграф и вопрос с вариантами ответов">
            <a:extLst>
              <a:ext uri="{FF2B5EF4-FFF2-40B4-BE49-F238E27FC236}">
                <a16:creationId xmlns:a16="http://schemas.microsoft.com/office/drawing/2014/main" id="{434B0469-3179-41DB-89ED-D37365640479}"/>
              </a:ext>
            </a:extLst>
          </p:cNvPr>
          <p:cNvSpPr txBox="1"/>
          <p:nvPr/>
        </p:nvSpPr>
        <p:spPr>
          <a:xfrm>
            <a:off x="1029593" y="1959259"/>
            <a:ext cx="7625760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marL="254000" indent="-254000">
              <a:buClr>
                <a:srgbClr val="ABB6CA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MultiRC, ReCoRD: параграф и вопрос с вариантами ответов</a:t>
            </a:r>
          </a:p>
        </p:txBody>
      </p:sp>
      <p:sp>
        <p:nvSpPr>
          <p:cNvPr id="5" name="Дана прямоугольная матрица…">
            <a:extLst>
              <a:ext uri="{FF2B5EF4-FFF2-40B4-BE49-F238E27FC236}">
                <a16:creationId xmlns:a16="http://schemas.microsoft.com/office/drawing/2014/main" id="{3A6F970D-171B-42DE-BF37-0CF0B987177F}"/>
              </a:ext>
            </a:extLst>
          </p:cNvPr>
          <p:cNvSpPr txBox="1"/>
          <p:nvPr/>
        </p:nvSpPr>
        <p:spPr>
          <a:xfrm>
            <a:off x="482599" y="2839011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Пересечение с GLUE: WNLI, RTE</a:t>
            </a:r>
          </a:p>
        </p:txBody>
      </p:sp>
      <p:sp>
        <p:nvSpPr>
          <p:cNvPr id="6" name="Wang, Alex, Yada Pruksachatkun, Nikita Nangia, Amanpreet Singh, Julian Michael, Felix Hill, Omer Levy, and Samuel Bowman. &quot;Superglue: A stickier benchmark for general-purpose language understanding systems.&quot; In Advances in Neural Information Processing S">
            <a:extLst>
              <a:ext uri="{FF2B5EF4-FFF2-40B4-BE49-F238E27FC236}">
                <a16:creationId xmlns:a16="http://schemas.microsoft.com/office/drawing/2014/main" id="{F98AE179-87D4-4172-9C3C-C91A019E3A83}"/>
              </a:ext>
            </a:extLst>
          </p:cNvPr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Wang, Alex, Yada Pruksachatkun, Nikita Nangia, Amanpreet Singh, Julian Michael, Felix Hill, Omer Levy, and Samuel Bowman.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Superglue: A stickier benchmark for general-purpose language understanding systems</a:t>
            </a:r>
            <a:r>
              <a:rPr>
                <a:latin typeface="Myriad Pro" panose="020B0503030403020204"/>
              </a:rPr>
              <a:t>." In Advances in Neural Information Processing Systems, pp. 3261-3275. 2019.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SuperGLUE</a:t>
            </a:r>
          </a:p>
        </p:txBody>
      </p:sp>
      <p:sp>
        <p:nvSpPr>
          <p:cNvPr id="3681" name="Дана прямоугольная матрица…"/>
          <p:cNvSpPr txBox="1"/>
          <p:nvPr/>
        </p:nvSpPr>
        <p:spPr>
          <a:xfrm>
            <a:off x="469900" y="13335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 err="1">
                <a:latin typeface="Myriad Pro" panose="020B0503030403020204"/>
              </a:rPr>
              <a:t>Классификация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пар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предложений</a:t>
            </a:r>
            <a:endParaRPr dirty="0">
              <a:latin typeface="Myriad Pro" panose="020B0503030403020204"/>
            </a:endParaRPr>
          </a:p>
        </p:txBody>
      </p:sp>
      <p:sp>
        <p:nvSpPr>
          <p:cNvPr id="3682" name="BoolQ: определить ответ на бинарный вопрос по релевантному параграфу…"/>
          <p:cNvSpPr txBox="1"/>
          <p:nvPr/>
        </p:nvSpPr>
        <p:spPr>
          <a:xfrm>
            <a:off x="1029593" y="1798919"/>
            <a:ext cx="7625760" cy="164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BoolQ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определить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ответ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бинарный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вопрос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релевантному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параграфу</a:t>
            </a:r>
            <a:endParaRPr dirty="0">
              <a:latin typeface="Myriad Pro" panose="020B0503030403020204"/>
            </a:endParaRP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CommitmentBank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определить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есть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логическая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связь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между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текстом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пользователя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вопросом</a:t>
            </a:r>
            <a:endParaRPr dirty="0">
              <a:latin typeface="Myriad Pro" panose="020B0503030403020204"/>
            </a:endParaRPr>
          </a:p>
        </p:txBody>
      </p:sp>
      <p:sp>
        <p:nvSpPr>
          <p:cNvPr id="2" name="Дана прямоугольная матрица…">
            <a:extLst>
              <a:ext uri="{FF2B5EF4-FFF2-40B4-BE49-F238E27FC236}">
                <a16:creationId xmlns:a16="http://schemas.microsoft.com/office/drawing/2014/main" id="{ED3FA6C1-2B74-4B35-BDA7-A8C90A29EEC6}"/>
              </a:ext>
            </a:extLst>
          </p:cNvPr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8 задач, требующих еще более глубокого понимания текста</a:t>
            </a:r>
          </a:p>
        </p:txBody>
      </p:sp>
      <p:sp>
        <p:nvSpPr>
          <p:cNvPr id="4" name="Wang, Alex, Yada Pruksachatkun, Nikita Nangia, Amanpreet Singh, Julian Michael, Felix Hill, Omer Levy, and Samuel Bowman. &quot;Superglue: A stickier benchmark for general-purpose language understanding systems.&quot; In Advances in Neural Information Processing S">
            <a:extLst>
              <a:ext uri="{FF2B5EF4-FFF2-40B4-BE49-F238E27FC236}">
                <a16:creationId xmlns:a16="http://schemas.microsoft.com/office/drawing/2014/main" id="{6B2BEEFE-7078-463A-AFBA-41EDB6BEE7A3}"/>
              </a:ext>
            </a:extLst>
          </p:cNvPr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Wang, Alex, Yada Pruksachatkun, Nikita Nangia, Amanpreet Singh, Julian Michael, Felix Hill, Omer Levy, and Samuel Bowman.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Superglue: A stickier benchmark for general-purpose language understanding systems</a:t>
            </a:r>
            <a:r>
              <a:rPr>
                <a:latin typeface="Myriad Pro" panose="020B0503030403020204"/>
              </a:rPr>
              <a:t>." In Advances in Neural Information Processing Systems, pp. 3261-3275. 2019.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3087A-2EE9-9E45-B202-A51805E4BB51}"/>
              </a:ext>
            </a:extLst>
          </p:cNvPr>
          <p:cNvSpPr txBox="1"/>
          <p:nvPr/>
        </p:nvSpPr>
        <p:spPr>
          <a:xfrm>
            <a:off x="8032830" y="2950946"/>
            <a:ext cx="48949" cy="533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4206" tIns="24206" rIns="24206" bIns="24206" numCol="1" spcCol="38100" rtlCol="0" anchor="ctr">
            <a:spAutoFit/>
          </a:bodyPr>
          <a:lstStyle/>
          <a:p>
            <a:pPr marL="0" marR="0" indent="0" algn="l" defTabSz="410764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2400" b="0" i="0" u="none" strike="noStrike" cap="none" spc="24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DIN Condensed Bold"/>
              <a:ea typeface="DIN Condensed Bold"/>
              <a:cs typeface="DIN Condensed Bold"/>
              <a:sym typeface="DIN Condensed Bold"/>
            </a:endParaRPr>
          </a:p>
        </p:txBody>
      </p:sp>
      <p:sp>
        <p:nvSpPr>
          <p:cNvPr id="10" name="Дана прямоугольная матрица…">
            <a:extLst>
              <a:ext uri="{FF2B5EF4-FFF2-40B4-BE49-F238E27FC236}">
                <a16:creationId xmlns:a16="http://schemas.microsoft.com/office/drawing/2014/main" id="{21167629-EEE6-284C-A049-E08BAABA087B}"/>
              </a:ext>
            </a:extLst>
          </p:cNvPr>
          <p:cNvSpPr txBox="1"/>
          <p:nvPr/>
        </p:nvSpPr>
        <p:spPr>
          <a:xfrm>
            <a:off x="482599" y="3617069"/>
            <a:ext cx="8178801" cy="127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 err="1">
                <a:latin typeface="Myriad Pro" panose="020B0503030403020204"/>
              </a:rPr>
              <a:t>Диагностический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тест</a:t>
            </a:r>
            <a:r>
              <a:rPr dirty="0">
                <a:latin typeface="Myriad Pro" panose="020B0503030403020204"/>
              </a:rPr>
              <a:t>: </a:t>
            </a:r>
            <a:r>
              <a:rPr dirty="0" err="1">
                <a:latin typeface="Myriad Pro" panose="020B0503030403020204"/>
              </a:rPr>
              <a:t>широкий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спектр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лингвистических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феноменов</a:t>
            </a:r>
            <a:endParaRPr lang="en-US" dirty="0">
              <a:latin typeface="Myriad Pro" panose="020B0503030403020204"/>
            </a:endParaRPr>
          </a:p>
          <a:p>
            <a:pPr>
              <a:buSzPct val="140000"/>
            </a:pPr>
            <a:r>
              <a:rPr lang="ru-RU" dirty="0">
                <a:latin typeface="Myriad Pro" panose="020B0503030403020204"/>
              </a:rPr>
              <a:t>Сравнение с уровнем человека</a:t>
            </a:r>
            <a:endParaRPr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ELMo. Обучение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0" name="Дана прямоугольная матрица…"/>
              <p:cNvSpPr txBox="1"/>
              <p:nvPr/>
            </p:nvSpPr>
            <p:spPr>
              <a:xfrm>
                <a:off x="612000" y="720000"/>
                <a:ext cx="6786353" cy="9919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24206" tIns="24206" rIns="24206" bIns="24206">
                <a:spAutoFit/>
              </a:bodyPr>
              <a:lstStyle/>
              <a:p>
                <a:pPr marL="254000" indent="-254000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buChar char="•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Два LSTM слоя</a:t>
                </a:r>
              </a:p>
              <a:p>
                <a:pPr marL="254000" indent="-254000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buChar char="•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Языковая модель: </a:t>
                </a:r>
                <a14:m>
                  <m:oMath xmlns:m="http://schemas.openxmlformats.org/officeDocument/2006/math"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𝑤𝑜𝑟</m:t>
                    </m:r>
                    <m:sSub>
                      <m:sSubPr>
                        <m:ctrlP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𝑤𝑜𝑟</m:t>
                    </m:r>
                    <m:sSub>
                      <m:sSubPr>
                        <m:ctrlP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2650" i="1">
                            <a:solidFill>
                              <a:srgbClr val="2557A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sz="2650" i="1">
                        <a:solidFill>
                          <a:srgbClr val="2557A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>
                  <a:solidFill>
                    <a:srgbClr val="2557A1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590" name="Дана прямоугольная матриц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6786353" cy="991963"/>
              </a:xfrm>
              <a:prstGeom prst="rect">
                <a:avLst/>
              </a:prstGeom>
              <a:blipFill>
                <a:blip r:embed="rId2"/>
                <a:stretch>
                  <a:fillRect l="-3860" t="-32515" b="-294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1" name="Rectangle"/>
          <p:cNvSpPr/>
          <p:nvPr/>
        </p:nvSpPr>
        <p:spPr>
          <a:xfrm>
            <a:off x="2571923" y="2562628"/>
            <a:ext cx="688867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E34332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2" name="Square"/>
          <p:cNvSpPr/>
          <p:nvPr/>
        </p:nvSpPr>
        <p:spPr>
          <a:xfrm>
            <a:off x="2583402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93" name="Square"/>
          <p:cNvSpPr/>
          <p:nvPr/>
        </p:nvSpPr>
        <p:spPr>
          <a:xfrm>
            <a:off x="2694595" y="2571633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94" name="Square"/>
          <p:cNvSpPr/>
          <p:nvPr/>
        </p:nvSpPr>
        <p:spPr>
          <a:xfrm>
            <a:off x="2805787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95" name="Square"/>
          <p:cNvSpPr/>
          <p:nvPr/>
        </p:nvSpPr>
        <p:spPr>
          <a:xfrm>
            <a:off x="2916981" y="2571633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96" name="Square"/>
          <p:cNvSpPr/>
          <p:nvPr/>
        </p:nvSpPr>
        <p:spPr>
          <a:xfrm>
            <a:off x="3028173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97" name="Square"/>
          <p:cNvSpPr/>
          <p:nvPr/>
        </p:nvSpPr>
        <p:spPr>
          <a:xfrm>
            <a:off x="3139366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598" name="elmo-1.png" descr="elm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87" y="2560224"/>
            <a:ext cx="688866" cy="637471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Line"/>
          <p:cNvSpPr/>
          <p:nvPr/>
        </p:nvSpPr>
        <p:spPr>
          <a:xfrm flipV="1">
            <a:off x="2593620" y="3223471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0" name="Line"/>
          <p:cNvSpPr/>
          <p:nvPr/>
        </p:nvSpPr>
        <p:spPr>
          <a:xfrm>
            <a:off x="2970480" y="2878959"/>
            <a:ext cx="314822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1" name="Rectangle"/>
          <p:cNvSpPr/>
          <p:nvPr/>
        </p:nvSpPr>
        <p:spPr>
          <a:xfrm>
            <a:off x="3675601" y="2562628"/>
            <a:ext cx="688867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E34332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2" name="Square"/>
          <p:cNvSpPr/>
          <p:nvPr/>
        </p:nvSpPr>
        <p:spPr>
          <a:xfrm>
            <a:off x="3687080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03" name="Square"/>
          <p:cNvSpPr/>
          <p:nvPr/>
        </p:nvSpPr>
        <p:spPr>
          <a:xfrm>
            <a:off x="3798273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04" name="Square"/>
          <p:cNvSpPr/>
          <p:nvPr/>
        </p:nvSpPr>
        <p:spPr>
          <a:xfrm>
            <a:off x="3909466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4020659" y="2571633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06" name="Square"/>
          <p:cNvSpPr/>
          <p:nvPr/>
        </p:nvSpPr>
        <p:spPr>
          <a:xfrm>
            <a:off x="4131852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07" name="Square"/>
          <p:cNvSpPr/>
          <p:nvPr/>
        </p:nvSpPr>
        <p:spPr>
          <a:xfrm>
            <a:off x="4243044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608" name="elmo-1.png" descr="elm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65" y="2560224"/>
            <a:ext cx="688866" cy="63747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Line"/>
          <p:cNvSpPr/>
          <p:nvPr/>
        </p:nvSpPr>
        <p:spPr>
          <a:xfrm>
            <a:off x="4074158" y="2878959"/>
            <a:ext cx="314822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10" name="Rectangle"/>
          <p:cNvSpPr/>
          <p:nvPr/>
        </p:nvSpPr>
        <p:spPr>
          <a:xfrm>
            <a:off x="4779279" y="2562628"/>
            <a:ext cx="688866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E34332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1" name="Square"/>
          <p:cNvSpPr/>
          <p:nvPr/>
        </p:nvSpPr>
        <p:spPr>
          <a:xfrm>
            <a:off x="4790758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12" name="Square"/>
          <p:cNvSpPr/>
          <p:nvPr/>
        </p:nvSpPr>
        <p:spPr>
          <a:xfrm>
            <a:off x="4901951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13" name="Square"/>
          <p:cNvSpPr/>
          <p:nvPr/>
        </p:nvSpPr>
        <p:spPr>
          <a:xfrm>
            <a:off x="5013144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14" name="Square"/>
          <p:cNvSpPr/>
          <p:nvPr/>
        </p:nvSpPr>
        <p:spPr>
          <a:xfrm>
            <a:off x="5124337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15" name="Square"/>
          <p:cNvSpPr/>
          <p:nvPr/>
        </p:nvSpPr>
        <p:spPr>
          <a:xfrm>
            <a:off x="5235529" y="25716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16" name="Square"/>
          <p:cNvSpPr/>
          <p:nvPr/>
        </p:nvSpPr>
        <p:spPr>
          <a:xfrm>
            <a:off x="5346723" y="2571633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E34332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617" name="elmo-1.png" descr="elm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543" y="2560224"/>
            <a:ext cx="688866" cy="63747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Rectangle"/>
          <p:cNvSpPr/>
          <p:nvPr/>
        </p:nvSpPr>
        <p:spPr>
          <a:xfrm>
            <a:off x="2571923" y="3446706"/>
            <a:ext cx="688867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A86E6B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9" name="Square"/>
          <p:cNvSpPr/>
          <p:nvPr/>
        </p:nvSpPr>
        <p:spPr>
          <a:xfrm>
            <a:off x="2583402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0" name="Square"/>
          <p:cNvSpPr/>
          <p:nvPr/>
        </p:nvSpPr>
        <p:spPr>
          <a:xfrm>
            <a:off x="2694595" y="3455712"/>
            <a:ext cx="112214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1" name="Square"/>
          <p:cNvSpPr/>
          <p:nvPr/>
        </p:nvSpPr>
        <p:spPr>
          <a:xfrm>
            <a:off x="2805787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2" name="Square"/>
          <p:cNvSpPr/>
          <p:nvPr/>
        </p:nvSpPr>
        <p:spPr>
          <a:xfrm>
            <a:off x="2916981" y="3455712"/>
            <a:ext cx="112214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3" name="Square"/>
          <p:cNvSpPr/>
          <p:nvPr/>
        </p:nvSpPr>
        <p:spPr>
          <a:xfrm>
            <a:off x="3028173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4" name="Square"/>
          <p:cNvSpPr/>
          <p:nvPr/>
        </p:nvSpPr>
        <p:spPr>
          <a:xfrm>
            <a:off x="3139366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625" name="elmo-1.png" descr="elm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187" y="3444303"/>
            <a:ext cx="688866" cy="63747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Line"/>
          <p:cNvSpPr/>
          <p:nvPr/>
        </p:nvSpPr>
        <p:spPr>
          <a:xfrm>
            <a:off x="2970480" y="3763037"/>
            <a:ext cx="314822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7" name="Rectangle"/>
          <p:cNvSpPr/>
          <p:nvPr/>
        </p:nvSpPr>
        <p:spPr>
          <a:xfrm>
            <a:off x="3675601" y="3446706"/>
            <a:ext cx="688867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A86E6B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28" name="Square"/>
          <p:cNvSpPr/>
          <p:nvPr/>
        </p:nvSpPr>
        <p:spPr>
          <a:xfrm>
            <a:off x="3687080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29" name="Square"/>
          <p:cNvSpPr/>
          <p:nvPr/>
        </p:nvSpPr>
        <p:spPr>
          <a:xfrm>
            <a:off x="3798273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0" name="Square"/>
          <p:cNvSpPr/>
          <p:nvPr/>
        </p:nvSpPr>
        <p:spPr>
          <a:xfrm>
            <a:off x="3909466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1" name="Square"/>
          <p:cNvSpPr/>
          <p:nvPr/>
        </p:nvSpPr>
        <p:spPr>
          <a:xfrm>
            <a:off x="4020659" y="3455712"/>
            <a:ext cx="112214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2" name="Square"/>
          <p:cNvSpPr/>
          <p:nvPr/>
        </p:nvSpPr>
        <p:spPr>
          <a:xfrm>
            <a:off x="4131852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3" name="Square"/>
          <p:cNvSpPr/>
          <p:nvPr/>
        </p:nvSpPr>
        <p:spPr>
          <a:xfrm>
            <a:off x="4243044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634" name="elmo-1.png" descr="elm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65" y="3444303"/>
            <a:ext cx="688866" cy="6374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Line"/>
          <p:cNvSpPr/>
          <p:nvPr/>
        </p:nvSpPr>
        <p:spPr>
          <a:xfrm>
            <a:off x="4074158" y="3763037"/>
            <a:ext cx="314822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36" name="Rectangle"/>
          <p:cNvSpPr/>
          <p:nvPr/>
        </p:nvSpPr>
        <p:spPr>
          <a:xfrm>
            <a:off x="4779279" y="3446706"/>
            <a:ext cx="688866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A86E6B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7" name="Square"/>
          <p:cNvSpPr/>
          <p:nvPr/>
        </p:nvSpPr>
        <p:spPr>
          <a:xfrm>
            <a:off x="4790758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8" name="Square"/>
          <p:cNvSpPr/>
          <p:nvPr/>
        </p:nvSpPr>
        <p:spPr>
          <a:xfrm>
            <a:off x="4901951" y="3455712"/>
            <a:ext cx="112214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39" name="Square"/>
          <p:cNvSpPr/>
          <p:nvPr/>
        </p:nvSpPr>
        <p:spPr>
          <a:xfrm>
            <a:off x="5013144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0" name="Square"/>
          <p:cNvSpPr/>
          <p:nvPr/>
        </p:nvSpPr>
        <p:spPr>
          <a:xfrm>
            <a:off x="5124337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1" name="Square"/>
          <p:cNvSpPr/>
          <p:nvPr/>
        </p:nvSpPr>
        <p:spPr>
          <a:xfrm>
            <a:off x="5235529" y="3455712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2" name="Square"/>
          <p:cNvSpPr/>
          <p:nvPr/>
        </p:nvSpPr>
        <p:spPr>
          <a:xfrm>
            <a:off x="5346723" y="3455712"/>
            <a:ext cx="112214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A86E6B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pic>
        <p:nvPicPr>
          <p:cNvPr id="643" name="elmo-1.png" descr="elm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543" y="3444303"/>
            <a:ext cx="688866" cy="6374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Rectangle"/>
          <p:cNvSpPr/>
          <p:nvPr/>
        </p:nvSpPr>
        <p:spPr>
          <a:xfrm>
            <a:off x="2249187" y="4356732"/>
            <a:ext cx="688866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51A153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5" name="Square"/>
          <p:cNvSpPr/>
          <p:nvPr/>
        </p:nvSpPr>
        <p:spPr>
          <a:xfrm>
            <a:off x="2260666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6" name="Square"/>
          <p:cNvSpPr/>
          <p:nvPr/>
        </p:nvSpPr>
        <p:spPr>
          <a:xfrm>
            <a:off x="2371859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7" name="Square"/>
          <p:cNvSpPr/>
          <p:nvPr/>
        </p:nvSpPr>
        <p:spPr>
          <a:xfrm>
            <a:off x="2483052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8" name="Square"/>
          <p:cNvSpPr/>
          <p:nvPr/>
        </p:nvSpPr>
        <p:spPr>
          <a:xfrm>
            <a:off x="2594245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49" name="Square"/>
          <p:cNvSpPr/>
          <p:nvPr/>
        </p:nvSpPr>
        <p:spPr>
          <a:xfrm>
            <a:off x="2705438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0" name="Square"/>
          <p:cNvSpPr/>
          <p:nvPr/>
        </p:nvSpPr>
        <p:spPr>
          <a:xfrm>
            <a:off x="2816630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1" name="Rectangle"/>
          <p:cNvSpPr/>
          <p:nvPr/>
        </p:nvSpPr>
        <p:spPr>
          <a:xfrm>
            <a:off x="3352865" y="4356732"/>
            <a:ext cx="688866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51A153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52" name="Square"/>
          <p:cNvSpPr/>
          <p:nvPr/>
        </p:nvSpPr>
        <p:spPr>
          <a:xfrm>
            <a:off x="3364344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3" name="Square"/>
          <p:cNvSpPr/>
          <p:nvPr/>
        </p:nvSpPr>
        <p:spPr>
          <a:xfrm>
            <a:off x="3475537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4" name="Square"/>
          <p:cNvSpPr/>
          <p:nvPr/>
        </p:nvSpPr>
        <p:spPr>
          <a:xfrm>
            <a:off x="3586730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5" name="Square"/>
          <p:cNvSpPr/>
          <p:nvPr/>
        </p:nvSpPr>
        <p:spPr>
          <a:xfrm>
            <a:off x="3697923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6" name="Square"/>
          <p:cNvSpPr/>
          <p:nvPr/>
        </p:nvSpPr>
        <p:spPr>
          <a:xfrm>
            <a:off x="3809116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7" name="Square"/>
          <p:cNvSpPr/>
          <p:nvPr/>
        </p:nvSpPr>
        <p:spPr>
          <a:xfrm>
            <a:off x="3920309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58" name="Rectangle"/>
          <p:cNvSpPr/>
          <p:nvPr/>
        </p:nvSpPr>
        <p:spPr>
          <a:xfrm>
            <a:off x="4456543" y="4356732"/>
            <a:ext cx="688866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51A153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59" name="Square"/>
          <p:cNvSpPr/>
          <p:nvPr/>
        </p:nvSpPr>
        <p:spPr>
          <a:xfrm>
            <a:off x="4468022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0" name="Square"/>
          <p:cNvSpPr/>
          <p:nvPr/>
        </p:nvSpPr>
        <p:spPr>
          <a:xfrm>
            <a:off x="4579215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1" name="Square"/>
          <p:cNvSpPr/>
          <p:nvPr/>
        </p:nvSpPr>
        <p:spPr>
          <a:xfrm>
            <a:off x="4690408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2" name="Square"/>
          <p:cNvSpPr/>
          <p:nvPr/>
        </p:nvSpPr>
        <p:spPr>
          <a:xfrm>
            <a:off x="4801601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3" name="Square"/>
          <p:cNvSpPr/>
          <p:nvPr/>
        </p:nvSpPr>
        <p:spPr>
          <a:xfrm>
            <a:off x="4912794" y="4365737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4" name="Square"/>
          <p:cNvSpPr/>
          <p:nvPr/>
        </p:nvSpPr>
        <p:spPr>
          <a:xfrm>
            <a:off x="5023987" y="4365737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51A153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665" name="Let’s"/>
          <p:cNvSpPr txBox="1"/>
          <p:nvPr/>
        </p:nvSpPr>
        <p:spPr>
          <a:xfrm>
            <a:off x="2341070" y="4799374"/>
            <a:ext cx="591123" cy="3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>
              <a:defRPr sz="2000" spc="19">
                <a:solidFill>
                  <a:srgbClr val="51A153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Let’s</a:t>
            </a:r>
          </a:p>
        </p:txBody>
      </p:sp>
      <p:sp>
        <p:nvSpPr>
          <p:cNvPr id="666" name="stick"/>
          <p:cNvSpPr txBox="1"/>
          <p:nvPr/>
        </p:nvSpPr>
        <p:spPr>
          <a:xfrm>
            <a:off x="3409597" y="4799374"/>
            <a:ext cx="688866" cy="3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>
              <a:defRPr sz="2000" spc="19">
                <a:solidFill>
                  <a:srgbClr val="51A153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stick</a:t>
            </a:r>
          </a:p>
        </p:txBody>
      </p:sp>
      <p:sp>
        <p:nvSpPr>
          <p:cNvPr id="667" name="to"/>
          <p:cNvSpPr txBox="1"/>
          <p:nvPr/>
        </p:nvSpPr>
        <p:spPr>
          <a:xfrm>
            <a:off x="4643628" y="4799374"/>
            <a:ext cx="314696" cy="3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>
              <a:defRPr sz="2000" spc="19">
                <a:solidFill>
                  <a:srgbClr val="51A153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to</a:t>
            </a:r>
          </a:p>
        </p:txBody>
      </p:sp>
      <p:sp>
        <p:nvSpPr>
          <p:cNvPr id="668" name="Вектор слова"/>
          <p:cNvSpPr txBox="1"/>
          <p:nvPr/>
        </p:nvSpPr>
        <p:spPr>
          <a:xfrm>
            <a:off x="475795" y="4357665"/>
            <a:ext cx="1636861" cy="30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Вектор слова</a:t>
            </a:r>
          </a:p>
        </p:txBody>
      </p:sp>
      <p:sp>
        <p:nvSpPr>
          <p:cNvPr id="669" name="LSTM слой"/>
          <p:cNvSpPr txBox="1"/>
          <p:nvPr/>
        </p:nvSpPr>
        <p:spPr>
          <a:xfrm>
            <a:off x="475795" y="3632280"/>
            <a:ext cx="1294977" cy="30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LSTM слой</a:t>
            </a:r>
          </a:p>
        </p:txBody>
      </p:sp>
      <p:sp>
        <p:nvSpPr>
          <p:cNvPr id="670" name="LSTM слой"/>
          <p:cNvSpPr txBox="1"/>
          <p:nvPr/>
        </p:nvSpPr>
        <p:spPr>
          <a:xfrm>
            <a:off x="475795" y="2753892"/>
            <a:ext cx="1294977" cy="30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LSTM слой</a:t>
            </a:r>
          </a:p>
        </p:txBody>
      </p:sp>
      <p:sp>
        <p:nvSpPr>
          <p:cNvPr id="671" name="FFNN + Softmax"/>
          <p:cNvSpPr/>
          <p:nvPr/>
        </p:nvSpPr>
        <p:spPr>
          <a:xfrm rot="16200000">
            <a:off x="4973257" y="3439122"/>
            <a:ext cx="2299893" cy="419220"/>
          </a:xfrm>
          <a:prstGeom prst="roundRect">
            <a:avLst>
              <a:gd name="adj" fmla="val 45442"/>
            </a:avLst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9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FFNN + Softmax</a:t>
            </a:r>
          </a:p>
        </p:txBody>
      </p:sp>
      <p:sp>
        <p:nvSpPr>
          <p:cNvPr id="672" name="Line"/>
          <p:cNvSpPr/>
          <p:nvPr/>
        </p:nvSpPr>
        <p:spPr>
          <a:xfrm flipV="1">
            <a:off x="3697298" y="3223471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3" name="Line"/>
          <p:cNvSpPr/>
          <p:nvPr/>
        </p:nvSpPr>
        <p:spPr>
          <a:xfrm flipV="1">
            <a:off x="4800976" y="3223471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4" name="Line"/>
          <p:cNvSpPr/>
          <p:nvPr/>
        </p:nvSpPr>
        <p:spPr>
          <a:xfrm flipV="1">
            <a:off x="2593620" y="4107549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5" name="Line"/>
          <p:cNvSpPr/>
          <p:nvPr/>
        </p:nvSpPr>
        <p:spPr>
          <a:xfrm flipV="1">
            <a:off x="3697298" y="4107549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6" name="Line"/>
          <p:cNvSpPr/>
          <p:nvPr/>
        </p:nvSpPr>
        <p:spPr>
          <a:xfrm flipV="1">
            <a:off x="4800976" y="4107549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593620" y="4598325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697298" y="4598325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79" name="Line"/>
          <p:cNvSpPr/>
          <p:nvPr/>
        </p:nvSpPr>
        <p:spPr>
          <a:xfrm flipV="1">
            <a:off x="4800976" y="4598325"/>
            <a:ext cx="1" cy="17331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0" name="0.1%"/>
          <p:cNvSpPr/>
          <p:nvPr/>
        </p:nvSpPr>
        <p:spPr>
          <a:xfrm>
            <a:off x="6496693" y="2974483"/>
            <a:ext cx="759560" cy="31641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0.1%</a:t>
            </a:r>
          </a:p>
        </p:txBody>
      </p:sp>
      <p:sp>
        <p:nvSpPr>
          <p:cNvPr id="681" name="…"/>
          <p:cNvSpPr/>
          <p:nvPr/>
        </p:nvSpPr>
        <p:spPr>
          <a:xfrm>
            <a:off x="6496693" y="3287952"/>
            <a:ext cx="759560" cy="31641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sp>
        <p:nvSpPr>
          <p:cNvPr id="682" name="10%"/>
          <p:cNvSpPr/>
          <p:nvPr/>
        </p:nvSpPr>
        <p:spPr>
          <a:xfrm>
            <a:off x="6496693" y="3604829"/>
            <a:ext cx="759560" cy="316418"/>
          </a:xfrm>
          <a:prstGeom prst="rect">
            <a:avLst/>
          </a:prstGeom>
          <a:solidFill>
            <a:srgbClr val="A42159">
              <a:alpha val="7360"/>
            </a:srgb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10%</a:t>
            </a:r>
          </a:p>
        </p:txBody>
      </p:sp>
      <p:sp>
        <p:nvSpPr>
          <p:cNvPr id="683" name="…"/>
          <p:cNvSpPr/>
          <p:nvPr/>
        </p:nvSpPr>
        <p:spPr>
          <a:xfrm>
            <a:off x="6496693" y="3918297"/>
            <a:ext cx="759560" cy="31641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sp>
        <p:nvSpPr>
          <p:cNvPr id="684" name="Aardvark"/>
          <p:cNvSpPr txBox="1"/>
          <p:nvPr/>
        </p:nvSpPr>
        <p:spPr>
          <a:xfrm>
            <a:off x="7353514" y="2954362"/>
            <a:ext cx="1010943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GB" dirty="0">
                <a:latin typeface="Myriad Pro" panose="020B0503030403020204"/>
              </a:rPr>
              <a:t>Aardvark</a:t>
            </a:r>
          </a:p>
        </p:txBody>
      </p:sp>
      <p:sp>
        <p:nvSpPr>
          <p:cNvPr id="685" name="Improvisation"/>
          <p:cNvSpPr txBox="1"/>
          <p:nvPr/>
        </p:nvSpPr>
        <p:spPr>
          <a:xfrm>
            <a:off x="7353514" y="3604409"/>
            <a:ext cx="1523263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US" dirty="0" err="1"/>
              <a:t>Improvization</a:t>
            </a:r>
            <a:endParaRPr dirty="0"/>
          </a:p>
        </p:txBody>
      </p:sp>
      <p:sp>
        <p:nvSpPr>
          <p:cNvPr id="686" name="Zyzzyva"/>
          <p:cNvSpPr txBox="1"/>
          <p:nvPr/>
        </p:nvSpPr>
        <p:spPr>
          <a:xfrm>
            <a:off x="7353514" y="4212805"/>
            <a:ext cx="85782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GB" dirty="0">
                <a:latin typeface="Myriad Pro" panose="020B0503030403020204"/>
              </a:rPr>
              <a:t>Zyzzyva</a:t>
            </a:r>
            <a:endParaRPr dirty="0"/>
          </a:p>
        </p:txBody>
      </p:sp>
      <p:sp>
        <p:nvSpPr>
          <p:cNvPr id="687" name="0%"/>
          <p:cNvSpPr/>
          <p:nvPr/>
        </p:nvSpPr>
        <p:spPr>
          <a:xfrm>
            <a:off x="6496693" y="4235175"/>
            <a:ext cx="759560" cy="31641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0%</a:t>
            </a:r>
          </a:p>
        </p:txBody>
      </p:sp>
      <p:sp>
        <p:nvSpPr>
          <p:cNvPr id="688" name="Line"/>
          <p:cNvSpPr/>
          <p:nvPr/>
        </p:nvSpPr>
        <p:spPr>
          <a:xfrm>
            <a:off x="4978750" y="2294563"/>
            <a:ext cx="869809" cy="546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005"/>
                </a:moveTo>
                <a:lnTo>
                  <a:pt x="7" y="0"/>
                </a:lnTo>
                <a:lnTo>
                  <a:pt x="14842" y="30"/>
                </a:lnTo>
                <a:lnTo>
                  <a:pt x="14866" y="21600"/>
                </a:lnTo>
                <a:lnTo>
                  <a:pt x="21600" y="21600"/>
                </a:lnTo>
              </a:path>
            </a:pathLst>
          </a:cu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89" name="Matthew E. Peters, Mark Neumann, Mohit Iyyer, Matt Gardner, Christopher Clark, Kenton Lee, Luke Zettlemoyer. &quot;Deep contextualized word representations.&quot; NAACL-HLT, 2018."/>
          <p:cNvSpPr txBox="1"/>
          <p:nvPr/>
        </p:nvSpPr>
        <p:spPr>
          <a:xfrm>
            <a:off x="413211" y="5578628"/>
            <a:ext cx="7719805" cy="840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Matthew E. Peters, Mark Neumann, Mohit Iyyer, Matt Gardner, Christopher Clark, Kenton Lee, Luke Zettlemoyer. "</a:t>
            </a:r>
            <a:r>
              <a:rPr>
                <a:solidFill>
                  <a:srgbClr val="2557A1"/>
                </a:solidFill>
              </a:rPr>
              <a:t>Deep contextualized word representations</a:t>
            </a:r>
            <a:r>
              <a:t>." NAACL-HLT, 2018.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Соревнование моделей</a:t>
            </a:r>
          </a:p>
        </p:txBody>
      </p:sp>
      <p:sp>
        <p:nvSpPr>
          <p:cNvPr id="3719" name="Дана прямоугольная матрица…"/>
          <p:cNvSpPr txBox="1"/>
          <p:nvPr/>
        </p:nvSpPr>
        <p:spPr>
          <a:xfrm>
            <a:off x="469900" y="609600"/>
            <a:ext cx="8178801" cy="334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Лидерборды GLUE, SuperGlue, DecaNLP позволяют сравнивать между собой языковые модели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Больше параметров и данных - языковая модель выше в лидерборде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Затраты на скорость, память и ресурсы при этом не учитываются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Высокий рейтинг языковой модели не означает хорошие результаты на практике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Дистилляция  модели BERT</a:t>
            </a:r>
          </a:p>
        </p:txBody>
      </p:sp>
      <p:pic>
        <p:nvPicPr>
          <p:cNvPr id="1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7" y="1206754"/>
            <a:ext cx="2743201" cy="40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Arrow"/>
          <p:cNvSpPr/>
          <p:nvPr/>
        </p:nvSpPr>
        <p:spPr>
          <a:xfrm>
            <a:off x="3937000" y="27940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pic>
        <p:nvPicPr>
          <p:cNvPr id="1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40" y="2129355"/>
            <a:ext cx="1497690" cy="2218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Дана прямоугольная матрица…"/>
          <p:cNvSpPr txBox="1"/>
          <p:nvPr/>
        </p:nvSpPr>
        <p:spPr>
          <a:xfrm>
            <a:off x="612000" y="2202745"/>
            <a:ext cx="7726148" cy="247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 dirty="0" err="1">
                <a:latin typeface="Myriad Pro"/>
              </a:rPr>
              <a:t>Такие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модели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как</a:t>
            </a:r>
            <a:r>
              <a:rPr dirty="0">
                <a:latin typeface="Myriad Pro"/>
              </a:rPr>
              <a:t> BERT </a:t>
            </a:r>
            <a:r>
              <a:rPr dirty="0" err="1">
                <a:latin typeface="Myriad Pro"/>
              </a:rPr>
              <a:t>долго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обучаются</a:t>
            </a:r>
            <a:r>
              <a:rPr dirty="0">
                <a:latin typeface="Myriad Pro"/>
              </a:rPr>
              <a:t>, </a:t>
            </a:r>
            <a:r>
              <a:rPr dirty="0" err="1">
                <a:latin typeface="Myriad Pro"/>
              </a:rPr>
              <a:t>но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дают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позволяют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получить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высокие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оценки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качества</a:t>
            </a:r>
            <a:endParaRPr dirty="0">
              <a:latin typeface="Myriad Pro"/>
            </a:endParaRP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 dirty="0" err="1">
                <a:latin typeface="Myriad Pro"/>
              </a:rPr>
              <a:t>На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практике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может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не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хватать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времени</a:t>
            </a:r>
            <a:r>
              <a:rPr dirty="0">
                <a:latin typeface="Myriad Pro"/>
              </a:rPr>
              <a:t> и </a:t>
            </a:r>
            <a:r>
              <a:rPr dirty="0" err="1">
                <a:latin typeface="Myriad Pro"/>
              </a:rPr>
              <a:t>ресурсов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на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обучение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большой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модели</a:t>
            </a:r>
            <a:endParaRPr dirty="0">
              <a:latin typeface="Myriad Pro"/>
            </a:endParaRP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 dirty="0" err="1">
                <a:latin typeface="Myriad Pro"/>
              </a:rPr>
              <a:t>Обучение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легкой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модели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не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дает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высоких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показателей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качества</a:t>
            </a:r>
            <a:endParaRPr dirty="0">
              <a:latin typeface="Myriad Pro"/>
            </a:endParaRPr>
          </a:p>
        </p:txBody>
      </p:sp>
      <p:sp>
        <p:nvSpPr>
          <p:cNvPr id="1220" name="Title 2"/>
          <p:cNvSpPr txBox="1"/>
          <p:nvPr/>
        </p:nvSpPr>
        <p:spPr>
          <a:xfrm>
            <a:off x="-5079" y="5624"/>
            <a:ext cx="9128758" cy="134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67865" defTabSz="390226">
              <a:spcBef>
                <a:spcPts val="1500"/>
              </a:spcBef>
              <a:defRPr sz="304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sz="3200" b="1">
                <a:latin typeface="Myriad Pro"/>
              </a:rPr>
              <a:t>Проблема выбора между скоростью и точностью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51006-C026-AE48-B32D-27ADBE5F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635144"/>
            <a:ext cx="6565900" cy="2552700"/>
          </a:xfrm>
          <a:prstGeom prst="rect">
            <a:avLst/>
          </a:prstGeom>
        </p:spPr>
      </p:pic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DAB8369E-6203-45BC-B58D-ECA861FBB980}"/>
              </a:ext>
            </a:extLst>
          </p:cNvPr>
          <p:cNvSpPr txBox="1"/>
          <p:nvPr/>
        </p:nvSpPr>
        <p:spPr>
          <a:xfrm>
            <a:off x="612000" y="1080000"/>
            <a:ext cx="7726148" cy="247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Myriad Pro"/>
              </a:rPr>
              <a:t>Такие модели как BERT долго обучаются, но дают позволяют получить высокие оценки качества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Myriad Pro"/>
              </a:rPr>
              <a:t>На практике может не хватать времени и ресурсов на обучение большой модели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Myriad Pro"/>
              </a:rPr>
              <a:t>Обучение легкой модели не дает высоких показателей качества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14F446B-18A4-45ED-BA20-8612B83E39CC}"/>
              </a:ext>
            </a:extLst>
          </p:cNvPr>
          <p:cNvSpPr txBox="1"/>
          <p:nvPr/>
        </p:nvSpPr>
        <p:spPr>
          <a:xfrm>
            <a:off x="-5079" y="5624"/>
            <a:ext cx="9128758" cy="134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indent="67865" defTabSz="390226">
              <a:spcBef>
                <a:spcPts val="1500"/>
              </a:spcBef>
              <a:defRPr sz="304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sz="3200" b="1">
                <a:latin typeface="Myriad Pro"/>
              </a:rPr>
              <a:t>Проблема выбора между скоростью и точностью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Дана прямоугольная матрица…"/>
          <p:cNvSpPr txBox="1"/>
          <p:nvPr/>
        </p:nvSpPr>
        <p:spPr>
          <a:xfrm>
            <a:off x="612000" y="1080000"/>
            <a:ext cx="7726148" cy="1272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Myriad Pro"/>
              </a:rPr>
              <a:t>На большом объеме данных обучаем продвинутую модель 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latin typeface="Myriad Pro"/>
              </a:rPr>
              <a:t>Можем взять предобученную заранее модель </a:t>
            </a:r>
          </a:p>
        </p:txBody>
      </p:sp>
      <p:sp>
        <p:nvSpPr>
          <p:cNvPr id="123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Дистилляция моделей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F39DE5D-53B7-4947-A15C-23C1CDA2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3635144"/>
            <a:ext cx="6553200" cy="2552700"/>
          </a:xfrm>
          <a:prstGeom prst="rect">
            <a:avLst/>
          </a:prstGeom>
        </p:spPr>
      </p:pic>
      <p:sp>
        <p:nvSpPr>
          <p:cNvPr id="4" name="Дана прямоугольная матрица…">
            <a:extLst>
              <a:ext uri="{FF2B5EF4-FFF2-40B4-BE49-F238E27FC236}">
                <a16:creationId xmlns:a16="http://schemas.microsoft.com/office/drawing/2014/main" id="{3D3DE9FD-7421-4F3D-BC1A-C816DAF72A0F}"/>
              </a:ext>
            </a:extLst>
          </p:cNvPr>
          <p:cNvSpPr txBox="1"/>
          <p:nvPr/>
        </p:nvSpPr>
        <p:spPr>
          <a:xfrm>
            <a:off x="612000" y="54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Первый шаг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Дана прямоугольная матрица…"/>
          <p:cNvSpPr txBox="1"/>
          <p:nvPr/>
        </p:nvSpPr>
        <p:spPr>
          <a:xfrm>
            <a:off x="612000" y="1080000"/>
            <a:ext cx="7726148" cy="201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Обучаем маленькую легкую модель вопроизводить предсказания большой модели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Используем любую задачу для обучения, в том числе, задачу маскированного языкового моделирования</a:t>
            </a:r>
          </a:p>
        </p:txBody>
      </p:sp>
      <p:sp>
        <p:nvSpPr>
          <p:cNvPr id="124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Дистилляция моделей</a:t>
            </a:r>
          </a:p>
        </p:txBody>
      </p:sp>
      <p:sp>
        <p:nvSpPr>
          <p:cNvPr id="1246" name="Дана прямоугольная матрица…"/>
          <p:cNvSpPr txBox="1"/>
          <p:nvPr/>
        </p:nvSpPr>
        <p:spPr>
          <a:xfrm>
            <a:off x="612000" y="54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Второй шаг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7F8F1-B8FB-374E-ABCF-DE15E364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726298"/>
            <a:ext cx="6692900" cy="3695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Line"/>
          <p:cNvSpPr/>
          <p:nvPr/>
        </p:nvSpPr>
        <p:spPr>
          <a:xfrm>
            <a:off x="3869649" y="4432369"/>
            <a:ext cx="767501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3" name="Line"/>
          <p:cNvSpPr/>
          <p:nvPr/>
        </p:nvSpPr>
        <p:spPr>
          <a:xfrm>
            <a:off x="3869649" y="4775269"/>
            <a:ext cx="767501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4" name="Line"/>
          <p:cNvSpPr/>
          <p:nvPr/>
        </p:nvSpPr>
        <p:spPr>
          <a:xfrm>
            <a:off x="3869649" y="5124519"/>
            <a:ext cx="767501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5" name="Line"/>
          <p:cNvSpPr/>
          <p:nvPr/>
        </p:nvSpPr>
        <p:spPr>
          <a:xfrm>
            <a:off x="3813521" y="4077006"/>
            <a:ext cx="383180" cy="34713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6" name="Line"/>
          <p:cNvSpPr/>
          <p:nvPr/>
        </p:nvSpPr>
        <p:spPr>
          <a:xfrm flipV="1">
            <a:off x="3805794" y="4426066"/>
            <a:ext cx="389506" cy="1399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3802024" y="4435219"/>
            <a:ext cx="384172" cy="34103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8" name="Line"/>
          <p:cNvSpPr/>
          <p:nvPr/>
        </p:nvSpPr>
        <p:spPr>
          <a:xfrm flipV="1">
            <a:off x="3798625" y="4422481"/>
            <a:ext cx="396947" cy="70579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59" name="Line"/>
          <p:cNvSpPr/>
          <p:nvPr/>
        </p:nvSpPr>
        <p:spPr>
          <a:xfrm flipV="1">
            <a:off x="3804578" y="4434388"/>
            <a:ext cx="383416" cy="104212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0" name="Line"/>
          <p:cNvSpPr/>
          <p:nvPr/>
        </p:nvSpPr>
        <p:spPr>
          <a:xfrm>
            <a:off x="3823144" y="4088354"/>
            <a:ext cx="368608" cy="6875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1" name="Line"/>
          <p:cNvSpPr/>
          <p:nvPr/>
        </p:nvSpPr>
        <p:spPr>
          <a:xfrm>
            <a:off x="3806513" y="4426714"/>
            <a:ext cx="386653" cy="35129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2" name="Line"/>
          <p:cNvSpPr/>
          <p:nvPr/>
        </p:nvSpPr>
        <p:spPr>
          <a:xfrm>
            <a:off x="3803970" y="4772219"/>
            <a:ext cx="395422" cy="582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3" name="Line"/>
          <p:cNvSpPr/>
          <p:nvPr/>
        </p:nvSpPr>
        <p:spPr>
          <a:xfrm flipV="1">
            <a:off x="3805024" y="4781467"/>
            <a:ext cx="398783" cy="34006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4" name="Line"/>
          <p:cNvSpPr/>
          <p:nvPr/>
        </p:nvSpPr>
        <p:spPr>
          <a:xfrm flipV="1">
            <a:off x="3802271" y="4785436"/>
            <a:ext cx="395521" cy="70021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5" name="Line"/>
          <p:cNvSpPr/>
          <p:nvPr/>
        </p:nvSpPr>
        <p:spPr>
          <a:xfrm>
            <a:off x="3822499" y="4085452"/>
            <a:ext cx="376719" cy="103483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6" name="Line"/>
          <p:cNvSpPr/>
          <p:nvPr/>
        </p:nvSpPr>
        <p:spPr>
          <a:xfrm>
            <a:off x="3810023" y="4437951"/>
            <a:ext cx="387012" cy="68496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7" name="Line"/>
          <p:cNvSpPr/>
          <p:nvPr/>
        </p:nvSpPr>
        <p:spPr>
          <a:xfrm>
            <a:off x="3801304" y="4764951"/>
            <a:ext cx="396612" cy="36435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8" name="Line"/>
          <p:cNvSpPr/>
          <p:nvPr/>
        </p:nvSpPr>
        <p:spPr>
          <a:xfrm>
            <a:off x="3802036" y="5131416"/>
            <a:ext cx="398100" cy="189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9" name="Line"/>
          <p:cNvSpPr/>
          <p:nvPr/>
        </p:nvSpPr>
        <p:spPr>
          <a:xfrm flipV="1">
            <a:off x="3805756" y="5141693"/>
            <a:ext cx="377500" cy="34703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0" name="Line"/>
          <p:cNvSpPr/>
          <p:nvPr/>
        </p:nvSpPr>
        <p:spPr>
          <a:xfrm>
            <a:off x="2969230" y="4282362"/>
            <a:ext cx="48682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1" name="Line"/>
          <p:cNvSpPr/>
          <p:nvPr/>
        </p:nvSpPr>
        <p:spPr>
          <a:xfrm>
            <a:off x="2969230" y="4612905"/>
            <a:ext cx="48682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2" name="Line"/>
          <p:cNvSpPr/>
          <p:nvPr/>
        </p:nvSpPr>
        <p:spPr>
          <a:xfrm>
            <a:off x="2969230" y="4962155"/>
            <a:ext cx="48682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3" name="Line"/>
          <p:cNvSpPr/>
          <p:nvPr/>
        </p:nvSpPr>
        <p:spPr>
          <a:xfrm>
            <a:off x="2969230" y="5311405"/>
            <a:ext cx="48682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4" name="Line"/>
          <p:cNvSpPr/>
          <p:nvPr/>
        </p:nvSpPr>
        <p:spPr>
          <a:xfrm flipV="1">
            <a:off x="3419808" y="4093472"/>
            <a:ext cx="404575" cy="17758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5" name="Line"/>
          <p:cNvSpPr/>
          <p:nvPr/>
        </p:nvSpPr>
        <p:spPr>
          <a:xfrm>
            <a:off x="3431073" y="4272398"/>
            <a:ext cx="390004" cy="18707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6" name="Line"/>
          <p:cNvSpPr/>
          <p:nvPr/>
        </p:nvSpPr>
        <p:spPr>
          <a:xfrm>
            <a:off x="3427093" y="4270629"/>
            <a:ext cx="407455" cy="53447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7" name="Line"/>
          <p:cNvSpPr/>
          <p:nvPr/>
        </p:nvSpPr>
        <p:spPr>
          <a:xfrm>
            <a:off x="3438688" y="4263161"/>
            <a:ext cx="392381" cy="89415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8" name="Line"/>
          <p:cNvSpPr/>
          <p:nvPr/>
        </p:nvSpPr>
        <p:spPr>
          <a:xfrm>
            <a:off x="3430113" y="4267813"/>
            <a:ext cx="383965" cy="121037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79" name="Line"/>
          <p:cNvSpPr/>
          <p:nvPr/>
        </p:nvSpPr>
        <p:spPr>
          <a:xfrm flipV="1">
            <a:off x="3427093" y="4094925"/>
            <a:ext cx="392832" cy="51929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0" name="Line"/>
          <p:cNvSpPr/>
          <p:nvPr/>
        </p:nvSpPr>
        <p:spPr>
          <a:xfrm flipV="1">
            <a:off x="3425679" y="4468923"/>
            <a:ext cx="388975" cy="1566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1" name="Line"/>
          <p:cNvSpPr/>
          <p:nvPr/>
        </p:nvSpPr>
        <p:spPr>
          <a:xfrm>
            <a:off x="3428854" y="4635104"/>
            <a:ext cx="397334" cy="17699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2" name="Line"/>
          <p:cNvSpPr/>
          <p:nvPr/>
        </p:nvSpPr>
        <p:spPr>
          <a:xfrm>
            <a:off x="3419329" y="4619229"/>
            <a:ext cx="407343" cy="54256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3" name="Line"/>
          <p:cNvSpPr/>
          <p:nvPr/>
        </p:nvSpPr>
        <p:spPr>
          <a:xfrm>
            <a:off x="3419330" y="4619229"/>
            <a:ext cx="391951" cy="85102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4" name="Line"/>
          <p:cNvSpPr/>
          <p:nvPr/>
        </p:nvSpPr>
        <p:spPr>
          <a:xfrm flipV="1">
            <a:off x="3426120" y="4133830"/>
            <a:ext cx="381099" cy="83098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5" name="Line"/>
          <p:cNvSpPr/>
          <p:nvPr/>
        </p:nvSpPr>
        <p:spPr>
          <a:xfrm flipV="1">
            <a:off x="3432470" y="4456787"/>
            <a:ext cx="391207" cy="52072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6" name="Line"/>
          <p:cNvSpPr/>
          <p:nvPr/>
        </p:nvSpPr>
        <p:spPr>
          <a:xfrm flipV="1">
            <a:off x="3426120" y="4803172"/>
            <a:ext cx="390922" cy="17434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7" name="Line"/>
          <p:cNvSpPr/>
          <p:nvPr/>
        </p:nvSpPr>
        <p:spPr>
          <a:xfrm>
            <a:off x="3407372" y="4977682"/>
            <a:ext cx="400373" cy="49248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8" name="Line"/>
          <p:cNvSpPr/>
          <p:nvPr/>
        </p:nvSpPr>
        <p:spPr>
          <a:xfrm>
            <a:off x="3429692" y="4974119"/>
            <a:ext cx="402258" cy="17789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89" name="Line"/>
          <p:cNvSpPr/>
          <p:nvPr/>
        </p:nvSpPr>
        <p:spPr>
          <a:xfrm>
            <a:off x="3438565" y="5310288"/>
            <a:ext cx="355290" cy="15026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0" name="Line"/>
          <p:cNvSpPr/>
          <p:nvPr/>
        </p:nvSpPr>
        <p:spPr>
          <a:xfrm flipV="1">
            <a:off x="3429914" y="5142412"/>
            <a:ext cx="388664" cy="1439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1" name="Line"/>
          <p:cNvSpPr/>
          <p:nvPr/>
        </p:nvSpPr>
        <p:spPr>
          <a:xfrm flipV="1">
            <a:off x="3427763" y="4821640"/>
            <a:ext cx="374737" cy="48964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2" name="Line"/>
          <p:cNvSpPr/>
          <p:nvPr/>
        </p:nvSpPr>
        <p:spPr>
          <a:xfrm flipV="1">
            <a:off x="3434727" y="4476223"/>
            <a:ext cx="354385" cy="85491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3" name="Line"/>
          <p:cNvSpPr/>
          <p:nvPr/>
        </p:nvSpPr>
        <p:spPr>
          <a:xfrm flipV="1">
            <a:off x="3441077" y="4117920"/>
            <a:ext cx="362037" cy="118463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4" name="Line"/>
          <p:cNvSpPr/>
          <p:nvPr/>
        </p:nvSpPr>
        <p:spPr>
          <a:xfrm>
            <a:off x="5528504" y="1971392"/>
            <a:ext cx="50534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5" name="Line"/>
          <p:cNvSpPr/>
          <p:nvPr/>
        </p:nvSpPr>
        <p:spPr>
          <a:xfrm>
            <a:off x="5528504" y="2320642"/>
            <a:ext cx="50534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6" name="Line"/>
          <p:cNvSpPr/>
          <p:nvPr/>
        </p:nvSpPr>
        <p:spPr>
          <a:xfrm>
            <a:off x="5528504" y="2663541"/>
            <a:ext cx="505340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7" name="Line"/>
          <p:cNvSpPr/>
          <p:nvPr/>
        </p:nvSpPr>
        <p:spPr>
          <a:xfrm>
            <a:off x="4799010" y="1633638"/>
            <a:ext cx="404575" cy="17758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8" name="Line"/>
          <p:cNvSpPr/>
          <p:nvPr/>
        </p:nvSpPr>
        <p:spPr>
          <a:xfrm flipV="1">
            <a:off x="4810275" y="1812564"/>
            <a:ext cx="390004" cy="18707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9" name="Line"/>
          <p:cNvSpPr/>
          <p:nvPr/>
        </p:nvSpPr>
        <p:spPr>
          <a:xfrm flipV="1">
            <a:off x="4806295" y="1810795"/>
            <a:ext cx="407455" cy="53447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0" name="Line"/>
          <p:cNvSpPr/>
          <p:nvPr/>
        </p:nvSpPr>
        <p:spPr>
          <a:xfrm flipV="1">
            <a:off x="4817889" y="1803327"/>
            <a:ext cx="392381" cy="89415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1" name="Line"/>
          <p:cNvSpPr/>
          <p:nvPr/>
        </p:nvSpPr>
        <p:spPr>
          <a:xfrm flipV="1">
            <a:off x="4809315" y="1807979"/>
            <a:ext cx="383965" cy="121037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2" name="Line"/>
          <p:cNvSpPr/>
          <p:nvPr/>
        </p:nvSpPr>
        <p:spPr>
          <a:xfrm>
            <a:off x="4806295" y="1635092"/>
            <a:ext cx="392832" cy="51928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3" name="Line"/>
          <p:cNvSpPr/>
          <p:nvPr/>
        </p:nvSpPr>
        <p:spPr>
          <a:xfrm>
            <a:off x="4804881" y="2009089"/>
            <a:ext cx="388975" cy="1566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4" name="Line"/>
          <p:cNvSpPr/>
          <p:nvPr/>
        </p:nvSpPr>
        <p:spPr>
          <a:xfrm flipV="1">
            <a:off x="4808056" y="2175270"/>
            <a:ext cx="397334" cy="17699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5" name="Line"/>
          <p:cNvSpPr/>
          <p:nvPr/>
        </p:nvSpPr>
        <p:spPr>
          <a:xfrm flipV="1">
            <a:off x="4798531" y="2159395"/>
            <a:ext cx="407343" cy="54256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6" name="Line"/>
          <p:cNvSpPr/>
          <p:nvPr/>
        </p:nvSpPr>
        <p:spPr>
          <a:xfrm flipV="1">
            <a:off x="4798531" y="2159395"/>
            <a:ext cx="391952" cy="85102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7" name="Line"/>
          <p:cNvSpPr/>
          <p:nvPr/>
        </p:nvSpPr>
        <p:spPr>
          <a:xfrm>
            <a:off x="4805321" y="1673996"/>
            <a:ext cx="381100" cy="83098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8" name="Line"/>
          <p:cNvSpPr/>
          <p:nvPr/>
        </p:nvSpPr>
        <p:spPr>
          <a:xfrm>
            <a:off x="4811672" y="1996953"/>
            <a:ext cx="391207" cy="52072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9" name="Line"/>
          <p:cNvSpPr/>
          <p:nvPr/>
        </p:nvSpPr>
        <p:spPr>
          <a:xfrm>
            <a:off x="4805322" y="2343338"/>
            <a:ext cx="390922" cy="17434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0" name="Line"/>
          <p:cNvSpPr/>
          <p:nvPr/>
        </p:nvSpPr>
        <p:spPr>
          <a:xfrm flipV="1">
            <a:off x="4786574" y="2517848"/>
            <a:ext cx="400373" cy="49248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1" name="Line"/>
          <p:cNvSpPr/>
          <p:nvPr/>
        </p:nvSpPr>
        <p:spPr>
          <a:xfrm flipV="1">
            <a:off x="4808894" y="2514285"/>
            <a:ext cx="402257" cy="17789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2" name="Line"/>
          <p:cNvSpPr/>
          <p:nvPr/>
        </p:nvSpPr>
        <p:spPr>
          <a:xfrm flipV="1">
            <a:off x="4817767" y="2850454"/>
            <a:ext cx="355290" cy="15026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3" name="Line"/>
          <p:cNvSpPr/>
          <p:nvPr/>
        </p:nvSpPr>
        <p:spPr>
          <a:xfrm>
            <a:off x="4809115" y="2682578"/>
            <a:ext cx="388665" cy="1439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4" name="Line"/>
          <p:cNvSpPr/>
          <p:nvPr/>
        </p:nvSpPr>
        <p:spPr>
          <a:xfrm>
            <a:off x="4806965" y="2361806"/>
            <a:ext cx="374737" cy="48964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5" name="Line"/>
          <p:cNvSpPr/>
          <p:nvPr/>
        </p:nvSpPr>
        <p:spPr>
          <a:xfrm>
            <a:off x="4813929" y="2016389"/>
            <a:ext cx="354384" cy="85491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6" name="Line"/>
          <p:cNvSpPr/>
          <p:nvPr/>
        </p:nvSpPr>
        <p:spPr>
          <a:xfrm>
            <a:off x="4820279" y="1658086"/>
            <a:ext cx="362037" cy="118463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7" name="Line"/>
          <p:cNvSpPr/>
          <p:nvPr/>
        </p:nvSpPr>
        <p:spPr>
          <a:xfrm>
            <a:off x="5225489" y="1815976"/>
            <a:ext cx="365446" cy="15485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8" name="Line"/>
          <p:cNvSpPr/>
          <p:nvPr/>
        </p:nvSpPr>
        <p:spPr>
          <a:xfrm flipV="1">
            <a:off x="5173350" y="1972776"/>
            <a:ext cx="417585" cy="20027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9" name="Line"/>
          <p:cNvSpPr/>
          <p:nvPr/>
        </p:nvSpPr>
        <p:spPr>
          <a:xfrm flipV="1">
            <a:off x="5178454" y="1965192"/>
            <a:ext cx="423017" cy="54439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0" name="Line"/>
          <p:cNvSpPr/>
          <p:nvPr/>
        </p:nvSpPr>
        <p:spPr>
          <a:xfrm flipV="1">
            <a:off x="5171961" y="1978869"/>
            <a:ext cx="421690" cy="87054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1" name="Line"/>
          <p:cNvSpPr/>
          <p:nvPr/>
        </p:nvSpPr>
        <p:spPr>
          <a:xfrm>
            <a:off x="5201770" y="1797526"/>
            <a:ext cx="382189" cy="50906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V="1">
            <a:off x="5174410" y="2309598"/>
            <a:ext cx="406646" cy="19881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3" name="Line"/>
          <p:cNvSpPr/>
          <p:nvPr/>
        </p:nvSpPr>
        <p:spPr>
          <a:xfrm>
            <a:off x="5180064" y="2156092"/>
            <a:ext cx="394963" cy="14496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4" name="Line"/>
          <p:cNvSpPr/>
          <p:nvPr/>
        </p:nvSpPr>
        <p:spPr>
          <a:xfrm flipV="1">
            <a:off x="5173621" y="2310187"/>
            <a:ext cx="389121" cy="53749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5" name="Line"/>
          <p:cNvSpPr/>
          <p:nvPr/>
        </p:nvSpPr>
        <p:spPr>
          <a:xfrm flipV="1">
            <a:off x="5177482" y="2652512"/>
            <a:ext cx="402218" cy="18467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6" name="Line"/>
          <p:cNvSpPr/>
          <p:nvPr/>
        </p:nvSpPr>
        <p:spPr>
          <a:xfrm>
            <a:off x="5185572" y="2515658"/>
            <a:ext cx="397679" cy="13890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7" name="Line"/>
          <p:cNvSpPr/>
          <p:nvPr/>
        </p:nvSpPr>
        <p:spPr>
          <a:xfrm>
            <a:off x="5184131" y="2158031"/>
            <a:ext cx="401077" cy="51053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8" name="Line"/>
          <p:cNvSpPr/>
          <p:nvPr/>
        </p:nvSpPr>
        <p:spPr>
          <a:xfrm>
            <a:off x="5204731" y="1818398"/>
            <a:ext cx="369699" cy="84879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9" name="Line"/>
          <p:cNvSpPr/>
          <p:nvPr/>
        </p:nvSpPr>
        <p:spPr>
          <a:xfrm>
            <a:off x="4389858" y="1462643"/>
            <a:ext cx="404574" cy="17758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0" name="Line"/>
          <p:cNvSpPr/>
          <p:nvPr/>
        </p:nvSpPr>
        <p:spPr>
          <a:xfrm flipV="1">
            <a:off x="4389858" y="1640224"/>
            <a:ext cx="399787" cy="20916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1" name="Line"/>
          <p:cNvSpPr/>
          <p:nvPr/>
        </p:nvSpPr>
        <p:spPr>
          <a:xfrm flipV="1">
            <a:off x="4390143" y="1638554"/>
            <a:ext cx="399886" cy="56142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2" name="Line"/>
          <p:cNvSpPr/>
          <p:nvPr/>
        </p:nvSpPr>
        <p:spPr>
          <a:xfrm flipV="1">
            <a:off x="4383793" y="1629029"/>
            <a:ext cx="408159" cy="91222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3" name="Line"/>
          <p:cNvSpPr/>
          <p:nvPr/>
        </p:nvSpPr>
        <p:spPr>
          <a:xfrm flipV="1">
            <a:off x="4396458" y="1643992"/>
            <a:ext cx="390932" cy="124526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4" name="Line"/>
          <p:cNvSpPr/>
          <p:nvPr/>
        </p:nvSpPr>
        <p:spPr>
          <a:xfrm flipV="1">
            <a:off x="4394002" y="1639254"/>
            <a:ext cx="399738" cy="162148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5" name="Line"/>
          <p:cNvSpPr/>
          <p:nvPr/>
        </p:nvSpPr>
        <p:spPr>
          <a:xfrm>
            <a:off x="4412220" y="1474918"/>
            <a:ext cx="348557" cy="50816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6" name="Line"/>
          <p:cNvSpPr/>
          <p:nvPr/>
        </p:nvSpPr>
        <p:spPr>
          <a:xfrm>
            <a:off x="4406177" y="1856097"/>
            <a:ext cx="379689" cy="12419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7" name="Line"/>
          <p:cNvSpPr/>
          <p:nvPr/>
        </p:nvSpPr>
        <p:spPr>
          <a:xfrm flipV="1">
            <a:off x="4400700" y="1973878"/>
            <a:ext cx="387695" cy="22011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8" name="Line"/>
          <p:cNvSpPr/>
          <p:nvPr/>
        </p:nvSpPr>
        <p:spPr>
          <a:xfrm flipV="1">
            <a:off x="4402909" y="1992207"/>
            <a:ext cx="374538" cy="5287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9" name="Line"/>
          <p:cNvSpPr/>
          <p:nvPr/>
        </p:nvSpPr>
        <p:spPr>
          <a:xfrm flipV="1">
            <a:off x="4413465" y="1993181"/>
            <a:ext cx="359499" cy="88164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0" name="Line"/>
          <p:cNvSpPr/>
          <p:nvPr/>
        </p:nvSpPr>
        <p:spPr>
          <a:xfrm flipV="1">
            <a:off x="4419202" y="1999960"/>
            <a:ext cx="362875" cy="124696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1" name="Line"/>
          <p:cNvSpPr/>
          <p:nvPr/>
        </p:nvSpPr>
        <p:spPr>
          <a:xfrm>
            <a:off x="4395778" y="1464907"/>
            <a:ext cx="389522" cy="85281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2" name="Line"/>
          <p:cNvSpPr/>
          <p:nvPr/>
        </p:nvSpPr>
        <p:spPr>
          <a:xfrm flipV="1">
            <a:off x="4402703" y="2325275"/>
            <a:ext cx="380569" cy="19452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3" name="Line"/>
          <p:cNvSpPr/>
          <p:nvPr/>
        </p:nvSpPr>
        <p:spPr>
          <a:xfrm flipV="1">
            <a:off x="4389987" y="2321498"/>
            <a:ext cx="399050" cy="56944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4" name="Line"/>
          <p:cNvSpPr/>
          <p:nvPr/>
        </p:nvSpPr>
        <p:spPr>
          <a:xfrm flipV="1">
            <a:off x="4386877" y="2329865"/>
            <a:ext cx="405229" cy="91462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5" name="Line"/>
          <p:cNvSpPr/>
          <p:nvPr/>
        </p:nvSpPr>
        <p:spPr>
          <a:xfrm>
            <a:off x="4393456" y="1483788"/>
            <a:ext cx="399116" cy="116688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6" name="Line"/>
          <p:cNvSpPr/>
          <p:nvPr/>
        </p:nvSpPr>
        <p:spPr>
          <a:xfrm>
            <a:off x="4398667" y="1859730"/>
            <a:ext cx="370014" cy="81564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>
            <a:off x="4389227" y="2197094"/>
            <a:ext cx="379168" cy="48523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8" name="Line"/>
          <p:cNvSpPr/>
          <p:nvPr/>
        </p:nvSpPr>
        <p:spPr>
          <a:xfrm>
            <a:off x="4409163" y="2534771"/>
            <a:ext cx="373430" cy="13997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9" name="Line"/>
          <p:cNvSpPr/>
          <p:nvPr/>
        </p:nvSpPr>
        <p:spPr>
          <a:xfrm flipV="1">
            <a:off x="4389795" y="2666871"/>
            <a:ext cx="393273" cy="21532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0" name="Line"/>
          <p:cNvSpPr/>
          <p:nvPr/>
        </p:nvSpPr>
        <p:spPr>
          <a:xfrm flipV="1">
            <a:off x="4406755" y="2677145"/>
            <a:ext cx="365010" cy="56514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1" name="Line"/>
          <p:cNvSpPr/>
          <p:nvPr/>
        </p:nvSpPr>
        <p:spPr>
          <a:xfrm flipV="1">
            <a:off x="4409064" y="2679574"/>
            <a:ext cx="366398" cy="55760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2" name="Line"/>
          <p:cNvSpPr/>
          <p:nvPr/>
        </p:nvSpPr>
        <p:spPr>
          <a:xfrm>
            <a:off x="4395439" y="1502145"/>
            <a:ext cx="389697" cy="150806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3" name="Line"/>
          <p:cNvSpPr/>
          <p:nvPr/>
        </p:nvSpPr>
        <p:spPr>
          <a:xfrm>
            <a:off x="4400123" y="1854047"/>
            <a:ext cx="389443" cy="115690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4" name="Line"/>
          <p:cNvSpPr/>
          <p:nvPr/>
        </p:nvSpPr>
        <p:spPr>
          <a:xfrm>
            <a:off x="4381776" y="2200050"/>
            <a:ext cx="405855" cy="80352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5" name="Line"/>
          <p:cNvSpPr/>
          <p:nvPr/>
        </p:nvSpPr>
        <p:spPr>
          <a:xfrm>
            <a:off x="4400484" y="2539156"/>
            <a:ext cx="418905" cy="4907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6" name="Line"/>
          <p:cNvSpPr/>
          <p:nvPr/>
        </p:nvSpPr>
        <p:spPr>
          <a:xfrm>
            <a:off x="4410345" y="2902800"/>
            <a:ext cx="390470" cy="1145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7" name="Line"/>
          <p:cNvSpPr/>
          <p:nvPr/>
        </p:nvSpPr>
        <p:spPr>
          <a:xfrm flipV="1">
            <a:off x="4406101" y="3031289"/>
            <a:ext cx="395288" cy="23108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8" name="Line"/>
          <p:cNvSpPr/>
          <p:nvPr/>
        </p:nvSpPr>
        <p:spPr>
          <a:xfrm flipV="1">
            <a:off x="3986210" y="1460135"/>
            <a:ext cx="404575" cy="17758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59" name="Line"/>
          <p:cNvSpPr/>
          <p:nvPr/>
        </p:nvSpPr>
        <p:spPr>
          <a:xfrm>
            <a:off x="3986210" y="1637715"/>
            <a:ext cx="399787" cy="20916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0" name="Line"/>
          <p:cNvSpPr/>
          <p:nvPr/>
        </p:nvSpPr>
        <p:spPr>
          <a:xfrm>
            <a:off x="3986496" y="1636046"/>
            <a:ext cx="399886" cy="56142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1" name="Line"/>
          <p:cNvSpPr/>
          <p:nvPr/>
        </p:nvSpPr>
        <p:spPr>
          <a:xfrm>
            <a:off x="3980146" y="1626521"/>
            <a:ext cx="408158" cy="91222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2" name="Line"/>
          <p:cNvSpPr/>
          <p:nvPr/>
        </p:nvSpPr>
        <p:spPr>
          <a:xfrm>
            <a:off x="3992811" y="1641483"/>
            <a:ext cx="390932" cy="124526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3" name="Line"/>
          <p:cNvSpPr/>
          <p:nvPr/>
        </p:nvSpPr>
        <p:spPr>
          <a:xfrm>
            <a:off x="3990355" y="1636746"/>
            <a:ext cx="399737" cy="162147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4" name="Line"/>
          <p:cNvSpPr/>
          <p:nvPr/>
        </p:nvSpPr>
        <p:spPr>
          <a:xfrm flipV="1">
            <a:off x="4008572" y="1472410"/>
            <a:ext cx="348558" cy="508160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5" name="Line"/>
          <p:cNvSpPr/>
          <p:nvPr/>
        </p:nvSpPr>
        <p:spPr>
          <a:xfrm flipV="1">
            <a:off x="4002530" y="1853589"/>
            <a:ext cx="379688" cy="12419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6" name="Line"/>
          <p:cNvSpPr/>
          <p:nvPr/>
        </p:nvSpPr>
        <p:spPr>
          <a:xfrm>
            <a:off x="3997052" y="1971370"/>
            <a:ext cx="387695" cy="22011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7" name="Line"/>
          <p:cNvSpPr/>
          <p:nvPr/>
        </p:nvSpPr>
        <p:spPr>
          <a:xfrm>
            <a:off x="3999262" y="1989698"/>
            <a:ext cx="374537" cy="5287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8" name="Line"/>
          <p:cNvSpPr/>
          <p:nvPr/>
        </p:nvSpPr>
        <p:spPr>
          <a:xfrm>
            <a:off x="4009817" y="1990672"/>
            <a:ext cx="359499" cy="88164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9" name="Line"/>
          <p:cNvSpPr/>
          <p:nvPr/>
        </p:nvSpPr>
        <p:spPr>
          <a:xfrm>
            <a:off x="4015555" y="1997451"/>
            <a:ext cx="362875" cy="124696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0" name="Line"/>
          <p:cNvSpPr/>
          <p:nvPr/>
        </p:nvSpPr>
        <p:spPr>
          <a:xfrm flipV="1">
            <a:off x="3992130" y="1462398"/>
            <a:ext cx="389523" cy="85281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1" name="Line"/>
          <p:cNvSpPr/>
          <p:nvPr/>
        </p:nvSpPr>
        <p:spPr>
          <a:xfrm>
            <a:off x="3999055" y="2322766"/>
            <a:ext cx="380569" cy="19452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2" name="Line"/>
          <p:cNvSpPr/>
          <p:nvPr/>
        </p:nvSpPr>
        <p:spPr>
          <a:xfrm>
            <a:off x="3986339" y="2318990"/>
            <a:ext cx="399050" cy="56944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3" name="Line"/>
          <p:cNvSpPr/>
          <p:nvPr/>
        </p:nvSpPr>
        <p:spPr>
          <a:xfrm>
            <a:off x="3983230" y="2327356"/>
            <a:ext cx="405228" cy="91462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4" name="Line"/>
          <p:cNvSpPr/>
          <p:nvPr/>
        </p:nvSpPr>
        <p:spPr>
          <a:xfrm flipV="1">
            <a:off x="3989808" y="1481280"/>
            <a:ext cx="399117" cy="116688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5" name="Line"/>
          <p:cNvSpPr/>
          <p:nvPr/>
        </p:nvSpPr>
        <p:spPr>
          <a:xfrm flipV="1">
            <a:off x="3995020" y="1857221"/>
            <a:ext cx="370014" cy="81564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6" name="Line"/>
          <p:cNvSpPr/>
          <p:nvPr/>
        </p:nvSpPr>
        <p:spPr>
          <a:xfrm flipV="1">
            <a:off x="3985580" y="2194586"/>
            <a:ext cx="379168" cy="48523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7" name="Line"/>
          <p:cNvSpPr/>
          <p:nvPr/>
        </p:nvSpPr>
        <p:spPr>
          <a:xfrm flipV="1">
            <a:off x="4005515" y="2532263"/>
            <a:ext cx="373430" cy="13997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8" name="Line"/>
          <p:cNvSpPr/>
          <p:nvPr/>
        </p:nvSpPr>
        <p:spPr>
          <a:xfrm>
            <a:off x="3986147" y="2664362"/>
            <a:ext cx="393273" cy="21532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79" name="Line"/>
          <p:cNvSpPr/>
          <p:nvPr/>
        </p:nvSpPr>
        <p:spPr>
          <a:xfrm>
            <a:off x="4003108" y="2674637"/>
            <a:ext cx="365010" cy="56514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0" name="Line"/>
          <p:cNvSpPr/>
          <p:nvPr/>
        </p:nvSpPr>
        <p:spPr>
          <a:xfrm>
            <a:off x="4005416" y="2677065"/>
            <a:ext cx="366398" cy="55760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1" name="Line"/>
          <p:cNvSpPr/>
          <p:nvPr/>
        </p:nvSpPr>
        <p:spPr>
          <a:xfrm flipV="1">
            <a:off x="3991792" y="1499636"/>
            <a:ext cx="389696" cy="150806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2" name="Line"/>
          <p:cNvSpPr/>
          <p:nvPr/>
        </p:nvSpPr>
        <p:spPr>
          <a:xfrm flipV="1">
            <a:off x="3996476" y="1851538"/>
            <a:ext cx="389442" cy="115690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3" name="Line"/>
          <p:cNvSpPr/>
          <p:nvPr/>
        </p:nvSpPr>
        <p:spPr>
          <a:xfrm flipV="1">
            <a:off x="3978128" y="2197542"/>
            <a:ext cx="405855" cy="80352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4" name="Line"/>
          <p:cNvSpPr/>
          <p:nvPr/>
        </p:nvSpPr>
        <p:spPr>
          <a:xfrm flipV="1">
            <a:off x="3996836" y="2536647"/>
            <a:ext cx="418906" cy="4907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5" name="Line"/>
          <p:cNvSpPr/>
          <p:nvPr/>
        </p:nvSpPr>
        <p:spPr>
          <a:xfrm flipV="1">
            <a:off x="4006697" y="2900291"/>
            <a:ext cx="390470" cy="11454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6" name="Line"/>
          <p:cNvSpPr/>
          <p:nvPr/>
        </p:nvSpPr>
        <p:spPr>
          <a:xfrm>
            <a:off x="4002454" y="3028780"/>
            <a:ext cx="395287" cy="23108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7" name="Line"/>
          <p:cNvSpPr/>
          <p:nvPr/>
        </p:nvSpPr>
        <p:spPr>
          <a:xfrm flipV="1">
            <a:off x="3592510" y="1620938"/>
            <a:ext cx="404574" cy="17758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8" name="Line"/>
          <p:cNvSpPr/>
          <p:nvPr/>
        </p:nvSpPr>
        <p:spPr>
          <a:xfrm>
            <a:off x="3603775" y="1799864"/>
            <a:ext cx="390004" cy="187075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89" name="Line"/>
          <p:cNvSpPr/>
          <p:nvPr/>
        </p:nvSpPr>
        <p:spPr>
          <a:xfrm>
            <a:off x="3599795" y="1798095"/>
            <a:ext cx="407455" cy="53447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0" name="Line"/>
          <p:cNvSpPr/>
          <p:nvPr/>
        </p:nvSpPr>
        <p:spPr>
          <a:xfrm>
            <a:off x="3611389" y="1790627"/>
            <a:ext cx="392381" cy="89415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1" name="Line"/>
          <p:cNvSpPr/>
          <p:nvPr/>
        </p:nvSpPr>
        <p:spPr>
          <a:xfrm>
            <a:off x="3602815" y="1795279"/>
            <a:ext cx="383965" cy="121037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2" name="Line"/>
          <p:cNvSpPr/>
          <p:nvPr/>
        </p:nvSpPr>
        <p:spPr>
          <a:xfrm flipV="1">
            <a:off x="3599795" y="1622392"/>
            <a:ext cx="392832" cy="51928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3" name="Line"/>
          <p:cNvSpPr/>
          <p:nvPr/>
        </p:nvSpPr>
        <p:spPr>
          <a:xfrm flipV="1">
            <a:off x="3598381" y="1996389"/>
            <a:ext cx="388975" cy="1566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4" name="Line"/>
          <p:cNvSpPr/>
          <p:nvPr/>
        </p:nvSpPr>
        <p:spPr>
          <a:xfrm>
            <a:off x="3601556" y="2162570"/>
            <a:ext cx="397334" cy="17699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5" name="Line"/>
          <p:cNvSpPr/>
          <p:nvPr/>
        </p:nvSpPr>
        <p:spPr>
          <a:xfrm>
            <a:off x="3592031" y="2146695"/>
            <a:ext cx="407343" cy="542564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6" name="Line"/>
          <p:cNvSpPr/>
          <p:nvPr/>
        </p:nvSpPr>
        <p:spPr>
          <a:xfrm>
            <a:off x="3592031" y="2146695"/>
            <a:ext cx="391952" cy="85102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7" name="Line"/>
          <p:cNvSpPr/>
          <p:nvPr/>
        </p:nvSpPr>
        <p:spPr>
          <a:xfrm flipV="1">
            <a:off x="3598821" y="1661295"/>
            <a:ext cx="381100" cy="83098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8" name="Line"/>
          <p:cNvSpPr/>
          <p:nvPr/>
        </p:nvSpPr>
        <p:spPr>
          <a:xfrm flipV="1">
            <a:off x="3605171" y="1984253"/>
            <a:ext cx="391208" cy="52072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9" name="Line"/>
          <p:cNvSpPr/>
          <p:nvPr/>
        </p:nvSpPr>
        <p:spPr>
          <a:xfrm flipV="1">
            <a:off x="3598822" y="2330638"/>
            <a:ext cx="390922" cy="17434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0" name="Line"/>
          <p:cNvSpPr/>
          <p:nvPr/>
        </p:nvSpPr>
        <p:spPr>
          <a:xfrm>
            <a:off x="3580074" y="2505148"/>
            <a:ext cx="400373" cy="492483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1" name="Line"/>
          <p:cNvSpPr/>
          <p:nvPr/>
        </p:nvSpPr>
        <p:spPr>
          <a:xfrm>
            <a:off x="3602393" y="2501585"/>
            <a:ext cx="402258" cy="17789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2" name="Line"/>
          <p:cNvSpPr/>
          <p:nvPr/>
        </p:nvSpPr>
        <p:spPr>
          <a:xfrm>
            <a:off x="3611267" y="2837754"/>
            <a:ext cx="355290" cy="150266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3" name="Line"/>
          <p:cNvSpPr/>
          <p:nvPr/>
        </p:nvSpPr>
        <p:spPr>
          <a:xfrm flipV="1">
            <a:off x="3602615" y="2669878"/>
            <a:ext cx="388665" cy="143957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4" name="Line"/>
          <p:cNvSpPr/>
          <p:nvPr/>
        </p:nvSpPr>
        <p:spPr>
          <a:xfrm flipV="1">
            <a:off x="3600464" y="2349106"/>
            <a:ext cx="374737" cy="48964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5" name="Line"/>
          <p:cNvSpPr/>
          <p:nvPr/>
        </p:nvSpPr>
        <p:spPr>
          <a:xfrm flipV="1">
            <a:off x="3607429" y="2003690"/>
            <a:ext cx="354384" cy="85490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6" name="Line"/>
          <p:cNvSpPr/>
          <p:nvPr/>
        </p:nvSpPr>
        <p:spPr>
          <a:xfrm flipV="1">
            <a:off x="3613778" y="1645386"/>
            <a:ext cx="362038" cy="1184638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7" name="Line"/>
          <p:cNvSpPr/>
          <p:nvPr/>
        </p:nvSpPr>
        <p:spPr>
          <a:xfrm flipH="1" flipV="1">
            <a:off x="3351720" y="1799170"/>
            <a:ext cx="129561" cy="98300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8" name="Line"/>
          <p:cNvSpPr/>
          <p:nvPr/>
        </p:nvSpPr>
        <p:spPr>
          <a:xfrm flipH="1">
            <a:off x="3351720" y="1829141"/>
            <a:ext cx="129561" cy="983002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9" name="Line"/>
          <p:cNvSpPr/>
          <p:nvPr/>
        </p:nvSpPr>
        <p:spPr>
          <a:xfrm>
            <a:off x="2764487" y="1797174"/>
            <a:ext cx="896306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0" name="Line"/>
          <p:cNvSpPr/>
          <p:nvPr/>
        </p:nvSpPr>
        <p:spPr>
          <a:xfrm flipH="1" flipV="1">
            <a:off x="3351720" y="2180545"/>
            <a:ext cx="112099" cy="29145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1" name="Line"/>
          <p:cNvSpPr/>
          <p:nvPr/>
        </p:nvSpPr>
        <p:spPr>
          <a:xfrm flipH="1">
            <a:off x="3360452" y="2174913"/>
            <a:ext cx="112098" cy="29145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2" name="Line"/>
          <p:cNvSpPr/>
          <p:nvPr/>
        </p:nvSpPr>
        <p:spPr>
          <a:xfrm flipH="1">
            <a:off x="3360452" y="1832893"/>
            <a:ext cx="112098" cy="62726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3" name="Line"/>
          <p:cNvSpPr/>
          <p:nvPr/>
        </p:nvSpPr>
        <p:spPr>
          <a:xfrm flipH="1" flipV="1">
            <a:off x="3360452" y="1832893"/>
            <a:ext cx="112098" cy="62726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4" name="Line"/>
          <p:cNvSpPr/>
          <p:nvPr/>
        </p:nvSpPr>
        <p:spPr>
          <a:xfrm flipH="1">
            <a:off x="3360452" y="2182143"/>
            <a:ext cx="112098" cy="62726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5" name="Line"/>
          <p:cNvSpPr/>
          <p:nvPr/>
        </p:nvSpPr>
        <p:spPr>
          <a:xfrm flipH="1" flipV="1">
            <a:off x="3360452" y="2182143"/>
            <a:ext cx="112098" cy="627269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6" name="Line"/>
          <p:cNvSpPr/>
          <p:nvPr/>
        </p:nvSpPr>
        <p:spPr>
          <a:xfrm>
            <a:off x="2764487" y="2146527"/>
            <a:ext cx="896306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7" name="Line"/>
          <p:cNvSpPr/>
          <p:nvPr/>
        </p:nvSpPr>
        <p:spPr>
          <a:xfrm>
            <a:off x="2764487" y="2495777"/>
            <a:ext cx="896306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8" name="Line"/>
          <p:cNvSpPr/>
          <p:nvPr/>
        </p:nvSpPr>
        <p:spPr>
          <a:xfrm>
            <a:off x="2764487" y="2840099"/>
            <a:ext cx="896306" cy="1"/>
          </a:xfrm>
          <a:prstGeom prst="line">
            <a:avLst/>
          </a:prstGeom>
          <a:ln w="12700">
            <a:solidFill>
              <a:srgbClr val="A9A9B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Дистилляция моделей</a:t>
            </a:r>
          </a:p>
        </p:txBody>
      </p:sp>
      <p:sp>
        <p:nvSpPr>
          <p:cNvPr id="1420" name="Circle"/>
          <p:cNvSpPr/>
          <p:nvPr/>
        </p:nvSpPr>
        <p:spPr>
          <a:xfrm>
            <a:off x="4267761" y="136598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1" name="Circle"/>
          <p:cNvSpPr/>
          <p:nvPr/>
        </p:nvSpPr>
        <p:spPr>
          <a:xfrm>
            <a:off x="4267761" y="171523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2" name="Circle"/>
          <p:cNvSpPr/>
          <p:nvPr/>
        </p:nvSpPr>
        <p:spPr>
          <a:xfrm>
            <a:off x="4267761" y="206448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3" name="Circle"/>
          <p:cNvSpPr/>
          <p:nvPr/>
        </p:nvSpPr>
        <p:spPr>
          <a:xfrm>
            <a:off x="4267761" y="241373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4" name="Circle"/>
          <p:cNvSpPr/>
          <p:nvPr/>
        </p:nvSpPr>
        <p:spPr>
          <a:xfrm>
            <a:off x="4267761" y="276298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5" name="Circle"/>
          <p:cNvSpPr/>
          <p:nvPr/>
        </p:nvSpPr>
        <p:spPr>
          <a:xfrm>
            <a:off x="4267761" y="3112238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6" name="Circle"/>
          <p:cNvSpPr/>
          <p:nvPr/>
        </p:nvSpPr>
        <p:spPr>
          <a:xfrm>
            <a:off x="4661461" y="1492988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7" name="Circle"/>
          <p:cNvSpPr/>
          <p:nvPr/>
        </p:nvSpPr>
        <p:spPr>
          <a:xfrm>
            <a:off x="4661461" y="1845413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8" name="Circle"/>
          <p:cNvSpPr/>
          <p:nvPr/>
        </p:nvSpPr>
        <p:spPr>
          <a:xfrm>
            <a:off x="4661461" y="2194663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9" name="Circle"/>
          <p:cNvSpPr/>
          <p:nvPr/>
        </p:nvSpPr>
        <p:spPr>
          <a:xfrm>
            <a:off x="4661461" y="2546067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0" name="Circle"/>
          <p:cNvSpPr/>
          <p:nvPr/>
        </p:nvSpPr>
        <p:spPr>
          <a:xfrm>
            <a:off x="4661461" y="2881876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1" name="Circle"/>
          <p:cNvSpPr/>
          <p:nvPr/>
        </p:nvSpPr>
        <p:spPr>
          <a:xfrm>
            <a:off x="5055161" y="1668124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2" name="Circle"/>
          <p:cNvSpPr/>
          <p:nvPr/>
        </p:nvSpPr>
        <p:spPr>
          <a:xfrm>
            <a:off x="5055161" y="2020549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3" name="Circle"/>
          <p:cNvSpPr/>
          <p:nvPr/>
        </p:nvSpPr>
        <p:spPr>
          <a:xfrm>
            <a:off x="5055161" y="2369799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4" name="Circle"/>
          <p:cNvSpPr/>
          <p:nvPr/>
        </p:nvSpPr>
        <p:spPr>
          <a:xfrm>
            <a:off x="5055161" y="2721202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5" name="Circle"/>
          <p:cNvSpPr/>
          <p:nvPr/>
        </p:nvSpPr>
        <p:spPr>
          <a:xfrm>
            <a:off x="3874061" y="1500219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6" name="Circle"/>
          <p:cNvSpPr/>
          <p:nvPr/>
        </p:nvSpPr>
        <p:spPr>
          <a:xfrm>
            <a:off x="3874061" y="1852644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7" name="Circle"/>
          <p:cNvSpPr/>
          <p:nvPr/>
        </p:nvSpPr>
        <p:spPr>
          <a:xfrm>
            <a:off x="3874061" y="2201894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8" name="Circle"/>
          <p:cNvSpPr/>
          <p:nvPr/>
        </p:nvSpPr>
        <p:spPr>
          <a:xfrm>
            <a:off x="3874061" y="2553297"/>
            <a:ext cx="251958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39" name="Circle"/>
          <p:cNvSpPr/>
          <p:nvPr/>
        </p:nvSpPr>
        <p:spPr>
          <a:xfrm>
            <a:off x="3874061" y="2889107"/>
            <a:ext cx="251958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0" name="Circle"/>
          <p:cNvSpPr/>
          <p:nvPr/>
        </p:nvSpPr>
        <p:spPr>
          <a:xfrm>
            <a:off x="3480361" y="1668124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1" name="Circle"/>
          <p:cNvSpPr/>
          <p:nvPr/>
        </p:nvSpPr>
        <p:spPr>
          <a:xfrm>
            <a:off x="3480361" y="2020549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2" name="Circle"/>
          <p:cNvSpPr/>
          <p:nvPr/>
        </p:nvSpPr>
        <p:spPr>
          <a:xfrm>
            <a:off x="3480361" y="2369799"/>
            <a:ext cx="251958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3" name="Circle"/>
          <p:cNvSpPr/>
          <p:nvPr/>
        </p:nvSpPr>
        <p:spPr>
          <a:xfrm>
            <a:off x="3480361" y="2721202"/>
            <a:ext cx="251958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4" name="Circle"/>
          <p:cNvSpPr/>
          <p:nvPr/>
        </p:nvSpPr>
        <p:spPr>
          <a:xfrm>
            <a:off x="3086661" y="1668124"/>
            <a:ext cx="251958" cy="251958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5" name="Circle"/>
          <p:cNvSpPr/>
          <p:nvPr/>
        </p:nvSpPr>
        <p:spPr>
          <a:xfrm>
            <a:off x="3086661" y="2020549"/>
            <a:ext cx="251958" cy="251958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6" name="Circle"/>
          <p:cNvSpPr/>
          <p:nvPr/>
        </p:nvSpPr>
        <p:spPr>
          <a:xfrm>
            <a:off x="3086661" y="2369799"/>
            <a:ext cx="251958" cy="251958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7" name="Circle"/>
          <p:cNvSpPr/>
          <p:nvPr/>
        </p:nvSpPr>
        <p:spPr>
          <a:xfrm>
            <a:off x="3086661" y="2721202"/>
            <a:ext cx="251958" cy="251959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8" name="Circle"/>
          <p:cNvSpPr/>
          <p:nvPr/>
        </p:nvSpPr>
        <p:spPr>
          <a:xfrm>
            <a:off x="5448861" y="1843825"/>
            <a:ext cx="251959" cy="251959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9" name="Circle"/>
          <p:cNvSpPr/>
          <p:nvPr/>
        </p:nvSpPr>
        <p:spPr>
          <a:xfrm>
            <a:off x="5448861" y="2196250"/>
            <a:ext cx="251959" cy="251959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0" name="Circle"/>
          <p:cNvSpPr/>
          <p:nvPr/>
        </p:nvSpPr>
        <p:spPr>
          <a:xfrm>
            <a:off x="5448861" y="2545500"/>
            <a:ext cx="251959" cy="251959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1" name="Circle"/>
          <p:cNvSpPr/>
          <p:nvPr/>
        </p:nvSpPr>
        <p:spPr>
          <a:xfrm>
            <a:off x="3680396" y="3950790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2" name="Circle"/>
          <p:cNvSpPr/>
          <p:nvPr/>
        </p:nvSpPr>
        <p:spPr>
          <a:xfrm>
            <a:off x="3680396" y="4300040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3" name="Circle"/>
          <p:cNvSpPr/>
          <p:nvPr/>
        </p:nvSpPr>
        <p:spPr>
          <a:xfrm>
            <a:off x="3680396" y="4649290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4" name="Circle"/>
          <p:cNvSpPr/>
          <p:nvPr/>
        </p:nvSpPr>
        <p:spPr>
          <a:xfrm>
            <a:off x="3680396" y="4998540"/>
            <a:ext cx="251959" cy="251959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5" name="Circle"/>
          <p:cNvSpPr/>
          <p:nvPr/>
        </p:nvSpPr>
        <p:spPr>
          <a:xfrm>
            <a:off x="3680396" y="5347790"/>
            <a:ext cx="251959" cy="251958"/>
          </a:xfrm>
          <a:prstGeom prst="ellipse">
            <a:avLst/>
          </a:prstGeom>
          <a:solidFill>
            <a:srgbClr val="CBD8E9"/>
          </a:solidFill>
          <a:ln w="127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6" name="Circle"/>
          <p:cNvSpPr/>
          <p:nvPr/>
        </p:nvSpPr>
        <p:spPr>
          <a:xfrm>
            <a:off x="3295624" y="4134501"/>
            <a:ext cx="251959" cy="251959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7" name="Circle"/>
          <p:cNvSpPr/>
          <p:nvPr/>
        </p:nvSpPr>
        <p:spPr>
          <a:xfrm>
            <a:off x="3295624" y="4486926"/>
            <a:ext cx="251959" cy="251959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8" name="Circle"/>
          <p:cNvSpPr/>
          <p:nvPr/>
        </p:nvSpPr>
        <p:spPr>
          <a:xfrm>
            <a:off x="3295624" y="4836176"/>
            <a:ext cx="251959" cy="251959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59" name="Circle"/>
          <p:cNvSpPr/>
          <p:nvPr/>
        </p:nvSpPr>
        <p:spPr>
          <a:xfrm>
            <a:off x="3295624" y="5187580"/>
            <a:ext cx="251959" cy="251959"/>
          </a:xfrm>
          <a:prstGeom prst="ellipse">
            <a:avLst/>
          </a:prstGeom>
          <a:solidFill>
            <a:srgbClr val="DEDA8C"/>
          </a:solidFill>
          <a:ln w="127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60" name="Circle"/>
          <p:cNvSpPr/>
          <p:nvPr/>
        </p:nvSpPr>
        <p:spPr>
          <a:xfrm>
            <a:off x="4071013" y="4298453"/>
            <a:ext cx="251959" cy="251958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61" name="Circle"/>
          <p:cNvSpPr/>
          <p:nvPr/>
        </p:nvSpPr>
        <p:spPr>
          <a:xfrm>
            <a:off x="4071013" y="4650878"/>
            <a:ext cx="251959" cy="251958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62" name="Circle"/>
          <p:cNvSpPr/>
          <p:nvPr/>
        </p:nvSpPr>
        <p:spPr>
          <a:xfrm>
            <a:off x="4071013" y="5000128"/>
            <a:ext cx="251959" cy="251958"/>
          </a:xfrm>
          <a:prstGeom prst="ellipse">
            <a:avLst/>
          </a:prstGeom>
          <a:solidFill>
            <a:srgbClr val="B3EFC3"/>
          </a:solidFill>
          <a:ln w="12700">
            <a:solidFill>
              <a:srgbClr val="76A37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63" name="Book Stack"/>
          <p:cNvSpPr/>
          <p:nvPr/>
        </p:nvSpPr>
        <p:spPr>
          <a:xfrm>
            <a:off x="578192" y="2889919"/>
            <a:ext cx="1329271" cy="1204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CBD8E9"/>
          </a:solidFill>
          <a:ln w="25400">
            <a:solidFill>
              <a:srgbClr val="0F5AA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64" name="Line"/>
          <p:cNvSpPr/>
          <p:nvPr/>
        </p:nvSpPr>
        <p:spPr>
          <a:xfrm rot="20819200">
            <a:off x="1119880" y="2325987"/>
            <a:ext cx="1491701" cy="323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95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5" name="Line"/>
          <p:cNvSpPr/>
          <p:nvPr/>
        </p:nvSpPr>
        <p:spPr>
          <a:xfrm rot="11579199" flipH="1">
            <a:off x="1119954" y="4335754"/>
            <a:ext cx="1491700" cy="323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95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6" name="Модель-учитель"/>
          <p:cNvSpPr txBox="1"/>
          <p:nvPr/>
        </p:nvSpPr>
        <p:spPr>
          <a:xfrm>
            <a:off x="3176259" y="788518"/>
            <a:ext cx="243496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spcBef>
                <a:spcPts val="0"/>
              </a:spcBef>
              <a:defRPr spc="0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Модель-учитель</a:t>
            </a:r>
          </a:p>
        </p:txBody>
      </p:sp>
      <p:sp>
        <p:nvSpPr>
          <p:cNvPr id="1467" name="Модель-ученик"/>
          <p:cNvSpPr txBox="1"/>
          <p:nvPr/>
        </p:nvSpPr>
        <p:spPr>
          <a:xfrm>
            <a:off x="2647006" y="5690283"/>
            <a:ext cx="23211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spcBef>
                <a:spcPts val="0"/>
              </a:spcBef>
              <a:defRPr spc="0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Модель-ученик</a:t>
            </a:r>
          </a:p>
        </p:txBody>
      </p:sp>
      <p:sp>
        <p:nvSpPr>
          <p:cNvPr id="1468" name="Rectangle"/>
          <p:cNvSpPr/>
          <p:nvPr/>
        </p:nvSpPr>
        <p:spPr>
          <a:xfrm>
            <a:off x="6961912" y="2890755"/>
            <a:ext cx="1814705" cy="838534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90000"/>
              </a:lnSpc>
              <a:spcBef>
                <a:spcPts val="0"/>
              </a:spcBef>
              <a:defRPr spc="0">
                <a:solidFill>
                  <a:srgbClr val="2557A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69" name="Loss"/>
          <p:cNvSpPr txBox="1"/>
          <p:nvPr/>
        </p:nvSpPr>
        <p:spPr>
          <a:xfrm>
            <a:off x="7525421" y="3074060"/>
            <a:ext cx="68768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spcBef>
                <a:spcPts val="0"/>
              </a:spcBef>
              <a:defRPr spc="0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Loss</a:t>
            </a:r>
          </a:p>
        </p:txBody>
      </p:sp>
      <p:sp>
        <p:nvSpPr>
          <p:cNvPr id="1470" name="Line"/>
          <p:cNvSpPr/>
          <p:nvPr/>
        </p:nvSpPr>
        <p:spPr>
          <a:xfrm rot="794308">
            <a:off x="6118884" y="2186401"/>
            <a:ext cx="1800432" cy="415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37"/>
                </a:moveTo>
                <a:lnTo>
                  <a:pt x="20376" y="0"/>
                </a:lnTo>
                <a:lnTo>
                  <a:pt x="21600" y="21600"/>
                </a:lnTo>
              </a:path>
            </a:pathLst>
          </a:custGeom>
          <a:ln w="76200">
            <a:solidFill>
              <a:srgbClr val="B53F9A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1" name="Line"/>
          <p:cNvSpPr/>
          <p:nvPr/>
        </p:nvSpPr>
        <p:spPr>
          <a:xfrm rot="21076699">
            <a:off x="4708604" y="4062682"/>
            <a:ext cx="3238458" cy="487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077" y="21600"/>
                </a:lnTo>
                <a:lnTo>
                  <a:pt x="21600" y="0"/>
                </a:lnTo>
              </a:path>
            </a:pathLst>
          </a:custGeom>
          <a:ln w="63500">
            <a:solidFill>
              <a:srgbClr val="B53F9A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2" name="Line"/>
          <p:cNvSpPr/>
          <p:nvPr/>
        </p:nvSpPr>
        <p:spPr>
          <a:xfrm rot="9880337">
            <a:off x="4771523" y="4277946"/>
            <a:ext cx="3750015" cy="946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68" y="0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931EB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Дана прямоугольная матрица…"/>
          <p:cNvSpPr txBox="1"/>
          <p:nvPr/>
        </p:nvSpPr>
        <p:spPr>
          <a:xfrm>
            <a:off x="612000" y="1260000"/>
            <a:ext cx="7726148" cy="249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KL-дивергенция между предсказаниями модели-учителя и модели-ученика: ученик должен повторять ответы учителя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В DistilBERT примерно в два раза меньше параметров, чем в исходной модели BERT</a:t>
            </a:r>
          </a:p>
          <a:p>
            <a:pPr marL="380999" indent="-380999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Показатели на бенчмарке GLUE всего на 5% ниже</a:t>
            </a:r>
          </a:p>
        </p:txBody>
      </p:sp>
      <p:sp>
        <p:nvSpPr>
          <p:cNvPr id="148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DistillBERT</a:t>
            </a:r>
          </a:p>
        </p:txBody>
      </p:sp>
      <p:sp>
        <p:nvSpPr>
          <p:cNvPr id="1484" name="Sanh, V., Debut, L., Chaumond, J., &amp; Wolf, T. (2019). DistilBERT, a distilled version of BERT: smaller, faster, cheaper and lighter. arXiv preprint arXiv:1910.01108."/>
          <p:cNvSpPr txBox="1"/>
          <p:nvPr/>
        </p:nvSpPr>
        <p:spPr>
          <a:xfrm>
            <a:off x="423371" y="549309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Sanh, V., Debut, L., Chaumond, J., &amp; Wolf, T. (2019). </a:t>
            </a:r>
            <a:r>
              <a:rPr>
                <a:solidFill>
                  <a:srgbClr val="2557A1"/>
                </a:solidFill>
                <a:latin typeface="Myriad Pro"/>
              </a:rPr>
              <a:t>DistilBERT, a distilled version of BERT: smaller, faster, cheaper and lighter. </a:t>
            </a:r>
            <a:r>
              <a:rPr>
                <a:latin typeface="Myriad Pro"/>
              </a:rPr>
              <a:t>arXiv preprint arXiv:1910.01108.</a:t>
            </a:r>
          </a:p>
        </p:txBody>
      </p:sp>
      <p:sp>
        <p:nvSpPr>
          <p:cNvPr id="1485" name="Дана прямоугольная матрица…"/>
          <p:cNvSpPr txBox="1"/>
          <p:nvPr/>
        </p:nvSpPr>
        <p:spPr>
          <a:xfrm>
            <a:off x="612000" y="72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Обучение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Дана прямоугольная матрица…"/>
          <p:cNvSpPr txBox="1"/>
          <p:nvPr/>
        </p:nvSpPr>
        <p:spPr>
          <a:xfrm>
            <a:off x="612000" y="1260000"/>
            <a:ext cx="7726148" cy="2865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Да, перенос обучения работает. DistillBERT можно дообучить на целевую задачу и получить разумные оценки качества</a:t>
            </a:r>
          </a:p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Схожие оценки качества можно получить и другими моделями</a:t>
            </a:r>
          </a:p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DistillBERT дает разумную оценку снизу качества BERT</a:t>
            </a:r>
          </a:p>
        </p:txBody>
      </p:sp>
      <p:sp>
        <p:nvSpPr>
          <p:cNvPr id="1488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DistillBERT</a:t>
            </a:r>
          </a:p>
        </p:txBody>
      </p:sp>
      <p:sp>
        <p:nvSpPr>
          <p:cNvPr id="1489" name="Sanh, V., Debut, L., Chaumond, J., &amp; Wolf, T. (2019). DistilBERT, a distilled version of BERT: smaller, faster, cheaper and lighter. arXiv preprint arXiv:1910.01108."/>
          <p:cNvSpPr txBox="1"/>
          <p:nvPr/>
        </p:nvSpPr>
        <p:spPr>
          <a:xfrm>
            <a:off x="423371" y="549309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Sanh, V., Debut, L., Chaumond, J., &amp; Wolf, T. (2019). 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DistilBERT, a distilled version of BERT: smaller, faster, cheaper and lighter. </a:t>
            </a:r>
            <a:r>
              <a:rPr>
                <a:latin typeface="Myriad Pro" panose="020B0503030403020204"/>
              </a:rPr>
              <a:t>arXiv preprint arXiv:1910.01108.</a:t>
            </a:r>
          </a:p>
        </p:txBody>
      </p:sp>
      <p:sp>
        <p:nvSpPr>
          <p:cNvPr id="1490" name="Дана прямоугольная матрица…"/>
          <p:cNvSpPr txBox="1"/>
          <p:nvPr/>
        </p:nvSpPr>
        <p:spPr>
          <a:xfrm>
            <a:off x="612000" y="72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Работает ли перенос обучения?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Дана прямоугольная матрица…"/>
          <p:cNvSpPr txBox="1"/>
          <p:nvPr/>
        </p:nvSpPr>
        <p:spPr>
          <a:xfrm>
            <a:off x="612000" y="1260000"/>
            <a:ext cx="7726148" cy="249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DistilBERT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инициализируют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весами</a:t>
            </a:r>
            <a:r>
              <a:rPr dirty="0">
                <a:latin typeface="Myriad Pro" panose="020B0503030403020204"/>
              </a:rPr>
              <a:t> BERT, </a:t>
            </a:r>
            <a:r>
              <a:rPr dirty="0" err="1">
                <a:latin typeface="Myriad Pro" panose="020B0503030403020204"/>
              </a:rPr>
              <a:t>используя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каждый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второй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слой</a:t>
            </a:r>
            <a:endParaRPr dirty="0">
              <a:latin typeface="Myriad Pro" panose="020B0503030403020204"/>
            </a:endParaRPr>
          </a:p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Поэтому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размерность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скрытого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изменяется</a:t>
            </a:r>
            <a:endParaRPr dirty="0">
              <a:latin typeface="Myriad Pro" panose="020B0503030403020204"/>
            </a:endParaRPr>
          </a:p>
          <a:p>
            <a:pPr marL="381000" indent="-381000" defTabSz="1733930">
              <a:buClr>
                <a:srgbClr val="2558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DistilBERT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обучается</a:t>
            </a:r>
            <a:r>
              <a:rPr dirty="0">
                <a:latin typeface="Myriad Pro" panose="020B0503030403020204"/>
              </a:rPr>
              <a:t> с </a:t>
            </a:r>
            <a:r>
              <a:rPr dirty="0" err="1">
                <a:latin typeface="Myriad Pro" panose="020B0503030403020204"/>
              </a:rPr>
              <a:t>динамическим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маскированием</a:t>
            </a:r>
            <a:r>
              <a:rPr dirty="0">
                <a:latin typeface="Myriad Pro" panose="020B0503030403020204"/>
              </a:rPr>
              <a:t> и </a:t>
            </a:r>
            <a:r>
              <a:rPr b="1" dirty="0" err="1">
                <a:latin typeface="Myriad Pro" panose="020B0503030403020204"/>
              </a:rPr>
              <a:t>без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предсказания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следующего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предложения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149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DistillBERT</a:t>
            </a:r>
          </a:p>
        </p:txBody>
      </p:sp>
      <p:sp>
        <p:nvSpPr>
          <p:cNvPr id="1495" name="Дана прямоугольная матрица…"/>
          <p:cNvSpPr txBox="1"/>
          <p:nvPr/>
        </p:nvSpPr>
        <p:spPr>
          <a:xfrm>
            <a:off x="612000" y="72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Архитектура модели</a:t>
            </a:r>
          </a:p>
        </p:txBody>
      </p:sp>
      <p:sp>
        <p:nvSpPr>
          <p:cNvPr id="2" name="Sanh, V., Debut, L., Chaumond, J., &amp; Wolf, T. (2019). DistilBERT, a distilled version of BERT: smaller, faster, cheaper and lighter. arXiv preprint arXiv:1910.01108.">
            <a:extLst>
              <a:ext uri="{FF2B5EF4-FFF2-40B4-BE49-F238E27FC236}">
                <a16:creationId xmlns:a16="http://schemas.microsoft.com/office/drawing/2014/main" id="{F8353948-6E10-4A20-815B-855B80127C5A}"/>
              </a:ext>
            </a:extLst>
          </p:cNvPr>
          <p:cNvSpPr txBox="1"/>
          <p:nvPr/>
        </p:nvSpPr>
        <p:spPr>
          <a:xfrm>
            <a:off x="423371" y="549309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Sanh, V., Debut, L., Chaumond, J., &amp; Wolf, T. (2019). 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DistilBERT, a distilled version of BERT: smaller, faster, cheaper and lighter. </a:t>
            </a:r>
            <a:r>
              <a:rPr>
                <a:latin typeface="Myriad Pro" panose="020B0503030403020204"/>
              </a:rPr>
              <a:t>arXiv preprint arXiv:1910.01108.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AAB53CC7-4A26-4BBA-A2AE-73828DDE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054100"/>
            <a:ext cx="8255000" cy="43688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8DEDAE9-E8E8-4485-84F5-B742EEE76609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Модель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ELMo</a:t>
            </a:r>
            <a:endParaRPr b="1"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Title 2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</a:t>
            </a:r>
          </a:p>
        </p:txBody>
      </p:sp>
      <p:sp>
        <p:nvSpPr>
          <p:cNvPr id="1348" name="Дана прямоугольная матрица…"/>
          <p:cNvSpPr txBox="1"/>
          <p:nvPr/>
        </p:nvSpPr>
        <p:spPr>
          <a:xfrm>
            <a:off x="469900" y="787400"/>
            <a:ext cx="840683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Проекция ELMo векторов слова “замок” на двумерную плоскость: видим, как разделются смыслы</a:t>
            </a:r>
          </a:p>
        </p:txBody>
      </p:sp>
      <p:pic>
        <p:nvPicPr>
          <p:cNvPr id="1349" name="Image" descr="Image"/>
          <p:cNvPicPr>
            <a:picLocks noChangeAspect="1"/>
          </p:cNvPicPr>
          <p:nvPr/>
        </p:nvPicPr>
        <p:blipFill>
          <a:blip r:embed="rId2"/>
          <a:srcRect l="2318" t="3657" r="1996" b="3657"/>
          <a:stretch>
            <a:fillRect/>
          </a:stretch>
        </p:blipFill>
        <p:spPr>
          <a:xfrm>
            <a:off x="933647" y="1725349"/>
            <a:ext cx="7530706" cy="377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1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351" name="5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52" name="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53" name="-5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54" name="-10"/>
          <p:cNvSpPr txBox="1"/>
          <p:nvPr/>
        </p:nvSpPr>
        <p:spPr>
          <a:xfrm>
            <a:off x="523834" y="4951138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55" name="-2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-20</a:t>
            </a:r>
          </a:p>
        </p:txBody>
      </p:sp>
      <p:sp>
        <p:nvSpPr>
          <p:cNvPr id="1356" name="-15"/>
          <p:cNvSpPr txBox="1"/>
          <p:nvPr/>
        </p:nvSpPr>
        <p:spPr>
          <a:xfrm>
            <a:off x="2207522" y="5592825"/>
            <a:ext cx="372696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-15</a:t>
            </a:r>
          </a:p>
        </p:txBody>
      </p:sp>
      <p:sp>
        <p:nvSpPr>
          <p:cNvPr id="1357" name="-1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58" name="-5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59" name="0"/>
          <p:cNvSpPr txBox="1"/>
          <p:nvPr/>
        </p:nvSpPr>
        <p:spPr>
          <a:xfrm>
            <a:off x="5120724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60" name="5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61" name="1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362" name="15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15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Image" descr="Image"/>
          <p:cNvPicPr>
            <a:picLocks noChangeAspect="1"/>
          </p:cNvPicPr>
          <p:nvPr/>
        </p:nvPicPr>
        <p:blipFill>
          <a:blip r:embed="rId2"/>
          <a:srcRect l="2318" t="3657" r="1996" b="3657"/>
          <a:stretch>
            <a:fillRect/>
          </a:stretch>
        </p:blipFill>
        <p:spPr>
          <a:xfrm>
            <a:off x="933647" y="1725349"/>
            <a:ext cx="7530706" cy="377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1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368" name="5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69" name="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70" name="-5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71" name="-10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72" name="-2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-20</a:t>
            </a:r>
          </a:p>
        </p:txBody>
      </p:sp>
      <p:sp>
        <p:nvSpPr>
          <p:cNvPr id="1373" name="-15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-15</a:t>
            </a:r>
          </a:p>
        </p:txBody>
      </p:sp>
      <p:sp>
        <p:nvSpPr>
          <p:cNvPr id="1374" name="-1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75" name="-5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76" name="0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77" name="5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78" name="1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379" name="15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15</a:t>
            </a:r>
          </a:p>
        </p:txBody>
      </p:sp>
      <p:sp>
        <p:nvSpPr>
          <p:cNvPr id="1380" name="Callout"/>
          <p:cNvSpPr/>
          <p:nvPr/>
        </p:nvSpPr>
        <p:spPr>
          <a:xfrm>
            <a:off x="2609144" y="2607365"/>
            <a:ext cx="3982461" cy="925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" y="0"/>
                </a:moveTo>
                <a:cubicBezTo>
                  <a:pt x="1689" y="0"/>
                  <a:pt x="1319" y="1536"/>
                  <a:pt x="1319" y="3429"/>
                </a:cubicBezTo>
                <a:lnTo>
                  <a:pt x="1319" y="7126"/>
                </a:lnTo>
                <a:lnTo>
                  <a:pt x="0" y="9971"/>
                </a:lnTo>
                <a:lnTo>
                  <a:pt x="1319" y="12825"/>
                </a:lnTo>
                <a:lnTo>
                  <a:pt x="1319" y="18171"/>
                </a:lnTo>
                <a:cubicBezTo>
                  <a:pt x="1319" y="20064"/>
                  <a:pt x="1689" y="21600"/>
                  <a:pt x="2144" y="21600"/>
                </a:cubicBezTo>
                <a:lnTo>
                  <a:pt x="20777" y="21600"/>
                </a:lnTo>
                <a:cubicBezTo>
                  <a:pt x="21232" y="21600"/>
                  <a:pt x="21600" y="20064"/>
                  <a:pt x="21600" y="18171"/>
                </a:cubicBezTo>
                <a:lnTo>
                  <a:pt x="21600" y="3429"/>
                </a:lnTo>
                <a:cubicBezTo>
                  <a:pt x="21600" y="1536"/>
                  <a:pt x="21232" y="0"/>
                  <a:pt x="20777" y="0"/>
                </a:cubicBezTo>
                <a:lnTo>
                  <a:pt x="2144" y="0"/>
                </a:lnTo>
                <a:close/>
              </a:path>
            </a:pathLst>
          </a:custGeom>
          <a:solidFill>
            <a:srgbClr val="FAFCFC">
              <a:alpha val="94456"/>
            </a:srgbClr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381" name="Circle"/>
          <p:cNvSpPr/>
          <p:nvPr/>
        </p:nvSpPr>
        <p:spPr>
          <a:xfrm>
            <a:off x="2397125" y="2962706"/>
            <a:ext cx="155272" cy="155272"/>
          </a:xfrm>
          <a:prstGeom prst="ellipse">
            <a:avLst/>
          </a:prstGeom>
          <a:ln w="38100">
            <a:solidFill>
              <a:srgbClr val="A42159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382" name="Дворец и крепость феодала"/>
          <p:cNvSpPr txBox="1"/>
          <p:nvPr/>
        </p:nvSpPr>
        <p:spPr>
          <a:xfrm>
            <a:off x="3034654" y="2702320"/>
            <a:ext cx="3437633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Дворец и крепость феодала</a:t>
            </a:r>
          </a:p>
        </p:txBody>
      </p:sp>
      <p:sp>
        <p:nvSpPr>
          <p:cNvPr id="1383" name="Средневековый замок"/>
          <p:cNvSpPr txBox="1"/>
          <p:nvPr/>
        </p:nvSpPr>
        <p:spPr>
          <a:xfrm>
            <a:off x="3034654" y="3064036"/>
            <a:ext cx="2671206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i="1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Средневековый замок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F0B536-8228-4C76-8688-7781917CAC4E}"/>
              </a:ext>
            </a:extLst>
          </p:cNvPr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</a:t>
            </a: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2AFA4997-469D-4658-B612-7629008DC5E3}"/>
              </a:ext>
            </a:extLst>
          </p:cNvPr>
          <p:cNvSpPr txBox="1"/>
          <p:nvPr/>
        </p:nvSpPr>
        <p:spPr>
          <a:xfrm>
            <a:off x="469900" y="787400"/>
            <a:ext cx="840683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Проекция ELMo векторов слова “замок” на двумерную плоскость: видим, как разделются смыслы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Image" descr="Image"/>
          <p:cNvPicPr>
            <a:picLocks noChangeAspect="1"/>
          </p:cNvPicPr>
          <p:nvPr/>
        </p:nvPicPr>
        <p:blipFill>
          <a:blip r:embed="rId2"/>
          <a:srcRect l="2318" t="3657" r="1996" b="3657"/>
          <a:stretch>
            <a:fillRect/>
          </a:stretch>
        </p:blipFill>
        <p:spPr>
          <a:xfrm>
            <a:off x="933647" y="1725349"/>
            <a:ext cx="7530706" cy="377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1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389" name="5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90" name="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91" name="-5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92" name="-10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93" name="-2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-20</a:t>
            </a:r>
          </a:p>
        </p:txBody>
      </p:sp>
      <p:sp>
        <p:nvSpPr>
          <p:cNvPr id="1394" name="-15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-15</a:t>
            </a:r>
          </a:p>
        </p:txBody>
      </p:sp>
      <p:sp>
        <p:nvSpPr>
          <p:cNvPr id="1395" name="-1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396" name="-5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397" name="0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398" name="5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399" name="1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400" name="15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15</a:t>
            </a:r>
          </a:p>
        </p:txBody>
      </p:sp>
      <p:sp>
        <p:nvSpPr>
          <p:cNvPr id="1401" name="Callout"/>
          <p:cNvSpPr/>
          <p:nvPr/>
        </p:nvSpPr>
        <p:spPr>
          <a:xfrm>
            <a:off x="1314514" y="2393264"/>
            <a:ext cx="5409738" cy="110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" y="0"/>
                </a:moveTo>
                <a:cubicBezTo>
                  <a:pt x="275" y="0"/>
                  <a:pt x="0" y="1291"/>
                  <a:pt x="0" y="2881"/>
                </a:cubicBezTo>
                <a:lnTo>
                  <a:pt x="0" y="15270"/>
                </a:lnTo>
                <a:cubicBezTo>
                  <a:pt x="0" y="16860"/>
                  <a:pt x="275" y="18151"/>
                  <a:pt x="614" y="18151"/>
                </a:cubicBezTo>
                <a:lnTo>
                  <a:pt x="16313" y="18151"/>
                </a:lnTo>
                <a:lnTo>
                  <a:pt x="16824" y="21600"/>
                </a:lnTo>
                <a:lnTo>
                  <a:pt x="17336" y="18151"/>
                </a:lnTo>
                <a:lnTo>
                  <a:pt x="20986" y="18151"/>
                </a:lnTo>
                <a:cubicBezTo>
                  <a:pt x="21325" y="18151"/>
                  <a:pt x="21600" y="16860"/>
                  <a:pt x="21600" y="15270"/>
                </a:cubicBezTo>
                <a:lnTo>
                  <a:pt x="21600" y="2881"/>
                </a:lnTo>
                <a:cubicBezTo>
                  <a:pt x="21600" y="1291"/>
                  <a:pt x="21325" y="0"/>
                  <a:pt x="20986" y="0"/>
                </a:cubicBezTo>
                <a:lnTo>
                  <a:pt x="614" y="0"/>
                </a:lnTo>
                <a:close/>
              </a:path>
            </a:pathLst>
          </a:custGeom>
          <a:solidFill>
            <a:srgbClr val="FAFCFC">
              <a:alpha val="94456"/>
            </a:srgbClr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02" name="Circle"/>
          <p:cNvSpPr/>
          <p:nvPr/>
        </p:nvSpPr>
        <p:spPr>
          <a:xfrm>
            <a:off x="5465866" y="3539418"/>
            <a:ext cx="155273" cy="155273"/>
          </a:xfrm>
          <a:prstGeom prst="ellipse">
            <a:avLst/>
          </a:prstGeom>
          <a:ln w="38100">
            <a:solidFill>
              <a:srgbClr val="A42159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03" name="Устройство для запирания чего-л. ключом"/>
          <p:cNvSpPr txBox="1"/>
          <p:nvPr/>
        </p:nvSpPr>
        <p:spPr>
          <a:xfrm>
            <a:off x="1398797" y="2464730"/>
            <a:ext cx="517413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Устройство для запирания чего-л. ключом</a:t>
            </a:r>
          </a:p>
        </p:txBody>
      </p:sp>
      <p:sp>
        <p:nvSpPr>
          <p:cNvPr id="1404" name="Запереть на замок"/>
          <p:cNvSpPr txBox="1"/>
          <p:nvPr/>
        </p:nvSpPr>
        <p:spPr>
          <a:xfrm>
            <a:off x="1398797" y="2826446"/>
            <a:ext cx="236817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000" i="1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Запереть на замок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6EEE88C-3160-4891-A767-32BBE787DDE1}"/>
              </a:ext>
            </a:extLst>
          </p:cNvPr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</a:t>
            </a: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7AAFB481-86B8-480E-B1F6-0A10DE292E68}"/>
              </a:ext>
            </a:extLst>
          </p:cNvPr>
          <p:cNvSpPr txBox="1"/>
          <p:nvPr/>
        </p:nvSpPr>
        <p:spPr>
          <a:xfrm>
            <a:off x="469900" y="787400"/>
            <a:ext cx="840683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Проекция ELMo векторов слова “замок” на двумерную плоскость: видим, как разделются смыслы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Image" descr="Image"/>
          <p:cNvPicPr>
            <a:picLocks noChangeAspect="1"/>
          </p:cNvPicPr>
          <p:nvPr/>
        </p:nvPicPr>
        <p:blipFill>
          <a:blip r:embed="rId2"/>
          <a:srcRect l="2318" t="3657" r="1996" b="3657"/>
          <a:stretch>
            <a:fillRect/>
          </a:stretch>
        </p:blipFill>
        <p:spPr>
          <a:xfrm>
            <a:off x="933647" y="1725349"/>
            <a:ext cx="7530706" cy="377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1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410" name="5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411" name="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412" name="-5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413" name="-10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414" name="-2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-20</a:t>
            </a:r>
          </a:p>
        </p:txBody>
      </p:sp>
      <p:sp>
        <p:nvSpPr>
          <p:cNvPr id="1415" name="-15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-15</a:t>
            </a:r>
          </a:p>
        </p:txBody>
      </p:sp>
      <p:sp>
        <p:nvSpPr>
          <p:cNvPr id="1416" name="-1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417" name="-5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418" name="0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419" name="5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420" name="1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421" name="15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15</a:t>
            </a:r>
          </a:p>
        </p:txBody>
      </p:sp>
      <p:sp>
        <p:nvSpPr>
          <p:cNvPr id="1422" name="Callout"/>
          <p:cNvSpPr/>
          <p:nvPr/>
        </p:nvSpPr>
        <p:spPr>
          <a:xfrm>
            <a:off x="1960398" y="3098801"/>
            <a:ext cx="6095604" cy="198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0" y="0"/>
                </a:moveTo>
                <a:cubicBezTo>
                  <a:pt x="233" y="0"/>
                  <a:pt x="0" y="894"/>
                  <a:pt x="0" y="1995"/>
                </a:cubicBezTo>
                <a:lnTo>
                  <a:pt x="0" y="17793"/>
                </a:lnTo>
                <a:cubicBezTo>
                  <a:pt x="0" y="18895"/>
                  <a:pt x="233" y="19788"/>
                  <a:pt x="520" y="19788"/>
                </a:cubicBezTo>
                <a:lnTo>
                  <a:pt x="13802" y="19788"/>
                </a:lnTo>
                <a:lnTo>
                  <a:pt x="14235" y="21600"/>
                </a:lnTo>
                <a:lnTo>
                  <a:pt x="14668" y="19788"/>
                </a:lnTo>
                <a:lnTo>
                  <a:pt x="21080" y="19788"/>
                </a:lnTo>
                <a:cubicBezTo>
                  <a:pt x="21367" y="19788"/>
                  <a:pt x="21600" y="18895"/>
                  <a:pt x="21600" y="17793"/>
                </a:cubicBezTo>
                <a:lnTo>
                  <a:pt x="21600" y="1995"/>
                </a:lnTo>
                <a:cubicBezTo>
                  <a:pt x="21600" y="894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AFCFC">
              <a:alpha val="94456"/>
            </a:srgbClr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3" name="Circle"/>
          <p:cNvSpPr/>
          <p:nvPr/>
        </p:nvSpPr>
        <p:spPr>
          <a:xfrm>
            <a:off x="5896821" y="5183895"/>
            <a:ext cx="155273" cy="155273"/>
          </a:xfrm>
          <a:prstGeom prst="ellipse">
            <a:avLst/>
          </a:prstGeom>
          <a:ln w="38100">
            <a:solidFill>
              <a:srgbClr val="A42159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24" name="воен. Приспособление для производства выстрела в некоторых видах огнестельного оружия"/>
          <p:cNvSpPr txBox="1"/>
          <p:nvPr/>
        </p:nvSpPr>
        <p:spPr>
          <a:xfrm>
            <a:off x="2062522" y="3149853"/>
            <a:ext cx="5891362" cy="97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i="1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воен. </a:t>
            </a:r>
            <a:r>
              <a:rPr i="0">
                <a:latin typeface="Myriad Pro" panose="020B0503030403020204"/>
              </a:rPr>
              <a:t>Приспособление для производства выстрела в некоторых видах огнестельного оружия</a:t>
            </a:r>
          </a:p>
        </p:txBody>
      </p:sp>
      <p:sp>
        <p:nvSpPr>
          <p:cNvPr id="1425" name="Бойцы положили на траву пять пулеметов и замки с трех орудий"/>
          <p:cNvSpPr txBox="1"/>
          <p:nvPr/>
        </p:nvSpPr>
        <p:spPr>
          <a:xfrm>
            <a:off x="2062522" y="4168388"/>
            <a:ext cx="4618048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>
              <a:defRPr sz="2000" i="1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Бойцы положили на траву пять пулеметов и замки с трех орудий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BD2755-10B1-47B9-90FB-5DE525C35740}"/>
              </a:ext>
            </a:extLst>
          </p:cNvPr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Модель ELMo</a:t>
            </a: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8AE92DC1-7F0A-4CB9-B1F4-6B9EAB59E74C}"/>
              </a:ext>
            </a:extLst>
          </p:cNvPr>
          <p:cNvSpPr txBox="1"/>
          <p:nvPr/>
        </p:nvSpPr>
        <p:spPr>
          <a:xfrm>
            <a:off x="469900" y="787400"/>
            <a:ext cx="840683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Проекция ELMo векторов слова “замок” на двумерную плоскость: видим, как разделются смыслы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Image" descr="Image"/>
          <p:cNvPicPr>
            <a:picLocks noChangeAspect="1"/>
          </p:cNvPicPr>
          <p:nvPr/>
        </p:nvPicPr>
        <p:blipFill>
          <a:blip r:embed="rId2"/>
          <a:srcRect l="2318" t="3657" r="1996" b="3657"/>
          <a:stretch>
            <a:fillRect/>
          </a:stretch>
        </p:blipFill>
        <p:spPr>
          <a:xfrm>
            <a:off x="933647" y="1725349"/>
            <a:ext cx="7530706" cy="37770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0" name="1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431" name="5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432" name="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433" name="-5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434" name="-10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435" name="-2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-20</a:t>
            </a:r>
          </a:p>
        </p:txBody>
      </p:sp>
      <p:sp>
        <p:nvSpPr>
          <p:cNvPr id="1436" name="-15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-15</a:t>
            </a:r>
          </a:p>
        </p:txBody>
      </p:sp>
      <p:sp>
        <p:nvSpPr>
          <p:cNvPr id="1437" name="-1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-10</a:t>
            </a:r>
          </a:p>
        </p:txBody>
      </p:sp>
      <p:sp>
        <p:nvSpPr>
          <p:cNvPr id="1438" name="-5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-5</a:t>
            </a:r>
          </a:p>
        </p:txBody>
      </p:sp>
      <p:sp>
        <p:nvSpPr>
          <p:cNvPr id="1439" name="0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0</a:t>
            </a:r>
          </a:p>
        </p:txBody>
      </p:sp>
      <p:sp>
        <p:nvSpPr>
          <p:cNvPr id="1440" name="5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441" name="1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10</a:t>
            </a:r>
          </a:p>
        </p:txBody>
      </p:sp>
      <p:sp>
        <p:nvSpPr>
          <p:cNvPr id="1442" name="15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15</a:t>
            </a:r>
          </a:p>
        </p:txBody>
      </p:sp>
      <p:sp>
        <p:nvSpPr>
          <p:cNvPr id="1443" name="Callout"/>
          <p:cNvSpPr/>
          <p:nvPr/>
        </p:nvSpPr>
        <p:spPr>
          <a:xfrm>
            <a:off x="2408168" y="2768421"/>
            <a:ext cx="5122932" cy="93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71" y="0"/>
                </a:moveTo>
                <a:lnTo>
                  <a:pt x="16038" y="3148"/>
                </a:lnTo>
                <a:lnTo>
                  <a:pt x="519" y="3148"/>
                </a:lnTo>
                <a:cubicBezTo>
                  <a:pt x="232" y="3148"/>
                  <a:pt x="0" y="4316"/>
                  <a:pt x="0" y="5761"/>
                </a:cubicBezTo>
                <a:lnTo>
                  <a:pt x="0" y="18986"/>
                </a:lnTo>
                <a:cubicBezTo>
                  <a:pt x="0" y="20432"/>
                  <a:pt x="232" y="21600"/>
                  <a:pt x="519" y="21600"/>
                </a:cubicBezTo>
                <a:lnTo>
                  <a:pt x="21079" y="21600"/>
                </a:lnTo>
                <a:cubicBezTo>
                  <a:pt x="21366" y="21600"/>
                  <a:pt x="21600" y="20432"/>
                  <a:pt x="21600" y="18986"/>
                </a:cubicBezTo>
                <a:lnTo>
                  <a:pt x="21600" y="5761"/>
                </a:lnTo>
                <a:cubicBezTo>
                  <a:pt x="21600" y="4316"/>
                  <a:pt x="21366" y="3148"/>
                  <a:pt x="21079" y="3148"/>
                </a:cubicBezTo>
                <a:lnTo>
                  <a:pt x="16903" y="3148"/>
                </a:lnTo>
                <a:lnTo>
                  <a:pt x="16471" y="0"/>
                </a:lnTo>
                <a:close/>
              </a:path>
            </a:pathLst>
          </a:custGeom>
          <a:solidFill>
            <a:srgbClr val="FAFCFC">
              <a:alpha val="94456"/>
            </a:srgbClr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4" name="Circle"/>
          <p:cNvSpPr/>
          <p:nvPr/>
        </p:nvSpPr>
        <p:spPr>
          <a:xfrm>
            <a:off x="5896821" y="2526083"/>
            <a:ext cx="155273" cy="155272"/>
          </a:xfrm>
          <a:prstGeom prst="ellipse">
            <a:avLst/>
          </a:prstGeom>
          <a:ln w="38100">
            <a:solidFill>
              <a:srgbClr val="A42159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445" name="архит. Центральный камень в вершине свода, арки"/>
          <p:cNvSpPr txBox="1"/>
          <p:nvPr/>
        </p:nvSpPr>
        <p:spPr>
          <a:xfrm>
            <a:off x="2479447" y="2969714"/>
            <a:ext cx="4854768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i="1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архит. </a:t>
            </a:r>
            <a:r>
              <a:rPr i="0">
                <a:latin typeface="Myriad Pro" panose="020B0503030403020204"/>
              </a:rPr>
              <a:t>Центральный камень в вершине свода, арки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D0D938A-A35A-4036-9265-CDC0947041A1}"/>
              </a:ext>
            </a:extLst>
          </p:cNvPr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Модель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ELMo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D99FDD5B-7E16-4A23-980E-AC4145E53876}"/>
              </a:ext>
            </a:extLst>
          </p:cNvPr>
          <p:cNvSpPr txBox="1"/>
          <p:nvPr/>
        </p:nvSpPr>
        <p:spPr>
          <a:xfrm>
            <a:off x="469900" y="787400"/>
            <a:ext cx="840683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Проекция ELMo векторов слова “замок” на двумерную плоскость: видим, как разделются смыслы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D0D938A-A35A-4036-9265-CDC0947041A1}"/>
              </a:ext>
            </a:extLst>
          </p:cNvPr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Модель</a:t>
            </a:r>
            <a:r>
              <a:rPr b="1"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ELMo</a:t>
            </a:r>
            <a:r>
              <a:rPr lang="ru-RU" b="1" dirty="0">
                <a:latin typeface="Myriad Pro" panose="020B0503030403020204"/>
              </a:rPr>
              <a:t> 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3" name="Дана прямоугольная матрица…">
            <a:extLst>
              <a:ext uri="{FF2B5EF4-FFF2-40B4-BE49-F238E27FC236}">
                <a16:creationId xmlns:a16="http://schemas.microsoft.com/office/drawing/2014/main" id="{D99FDD5B-7E16-4A23-980E-AC4145E53876}"/>
              </a:ext>
            </a:extLst>
          </p:cNvPr>
          <p:cNvSpPr txBox="1"/>
          <p:nvPr/>
        </p:nvSpPr>
        <p:spPr>
          <a:xfrm>
            <a:off x="469900" y="787400"/>
            <a:ext cx="8406834" cy="3439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 marL="0" indent="0">
              <a:buSzPct val="140000"/>
              <a:buNone/>
            </a:pPr>
            <a:r>
              <a:rPr lang="ru-RU" dirty="0">
                <a:latin typeface="Myriad Pro" panose="020B0503030403020204"/>
              </a:rPr>
              <a:t>Способ проверить, насколько модель стала контекстной – порешать задачу </a:t>
            </a:r>
            <a:r>
              <a:rPr lang="en-US" dirty="0">
                <a:latin typeface="Myriad Pro" panose="020B0503030403020204"/>
              </a:rPr>
              <a:t>WSI (Word Sense Induction)</a:t>
            </a:r>
          </a:p>
          <a:p>
            <a:pPr marL="0" indent="0">
              <a:buSzPct val="140000"/>
              <a:buNone/>
            </a:pPr>
            <a:endParaRPr lang="en-US" dirty="0">
              <a:latin typeface="Myriad Pro" panose="020B0503030403020204"/>
            </a:endParaRPr>
          </a:p>
          <a:p>
            <a:pPr marL="0" indent="0">
              <a:buSzPct val="140000"/>
              <a:buNone/>
            </a:pPr>
            <a:r>
              <a:rPr lang="ru-RU" dirty="0">
                <a:latin typeface="Myriad Pro" panose="020B0503030403020204"/>
              </a:rPr>
              <a:t>Задача: </a:t>
            </a:r>
            <a:r>
              <a:rPr lang="ru-RU" dirty="0" err="1">
                <a:latin typeface="Myriad Pro" panose="020B0503030403020204"/>
              </a:rPr>
              <a:t>кластеризовать</a:t>
            </a:r>
            <a:r>
              <a:rPr lang="ru-RU" dirty="0">
                <a:latin typeface="Myriad Pro" panose="020B0503030403020204"/>
              </a:rPr>
              <a:t> вхождения слов в тексты так, что в одном кластере – вхождения с одним </a:t>
            </a:r>
            <a:r>
              <a:rPr lang="ru-RU" i="1" dirty="0">
                <a:latin typeface="Myriad Pro" panose="020B0503030403020204"/>
              </a:rPr>
              <a:t>смыслом</a:t>
            </a:r>
          </a:p>
          <a:p>
            <a:pPr marL="0" indent="0">
              <a:buSzPct val="140000"/>
              <a:buNone/>
            </a:pPr>
            <a:r>
              <a:rPr lang="ru-RU" dirty="0">
                <a:latin typeface="Myriad Pro" panose="020B0503030403020204"/>
              </a:rPr>
              <a:t>Примеры на попадание в разные кластеры</a:t>
            </a:r>
          </a:p>
          <a:p>
            <a:pPr>
              <a:spcBef>
                <a:spcPts val="0"/>
              </a:spcBef>
              <a:buSzPct val="140000"/>
            </a:pPr>
            <a:r>
              <a:rPr lang="ru-RU" dirty="0">
                <a:latin typeface="Myriad Pro" panose="020B0503030403020204"/>
              </a:rPr>
              <a:t>Он достал свой лук</a:t>
            </a:r>
          </a:p>
          <a:p>
            <a:pPr>
              <a:spcBef>
                <a:spcPts val="0"/>
              </a:spcBef>
              <a:buSzPct val="140000"/>
            </a:pPr>
            <a:r>
              <a:rPr lang="ru-RU" dirty="0">
                <a:latin typeface="Myriad Pro" panose="020B0503030403020204"/>
              </a:rPr>
              <a:t>Он съел лук</a:t>
            </a:r>
          </a:p>
        </p:txBody>
      </p:sp>
    </p:spTree>
    <p:extLst>
      <p:ext uri="{BB962C8B-B14F-4D97-AF65-F5344CB8AC3E}">
        <p14:creationId xmlns:p14="http://schemas.microsoft.com/office/powerpoint/2010/main" val="1327964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Line"/>
          <p:cNvSpPr/>
          <p:nvPr/>
        </p:nvSpPr>
        <p:spPr>
          <a:xfrm flipV="1">
            <a:off x="5401111" y="2133396"/>
            <a:ext cx="0" cy="793245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0" name="Title 2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Перенос обучения</a:t>
            </a:r>
          </a:p>
        </p:txBody>
      </p:sp>
      <p:sp>
        <p:nvSpPr>
          <p:cNvPr id="441" name="Line"/>
          <p:cNvSpPr/>
          <p:nvPr/>
        </p:nvSpPr>
        <p:spPr>
          <a:xfrm flipV="1">
            <a:off x="4559299" y="558799"/>
            <a:ext cx="1" cy="5740401"/>
          </a:xfrm>
          <a:prstGeom prst="line">
            <a:avLst/>
          </a:prstGeom>
          <a:ln w="34925">
            <a:solidFill>
              <a:srgbClr val="ABB6CA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1. Частичное обучение"/>
          <p:cNvSpPr txBox="1"/>
          <p:nvPr/>
        </p:nvSpPr>
        <p:spPr>
          <a:xfrm>
            <a:off x="855742" y="535273"/>
            <a:ext cx="337883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1. Частичное обучение</a:t>
            </a:r>
          </a:p>
        </p:txBody>
      </p:sp>
      <p:sp>
        <p:nvSpPr>
          <p:cNvPr id="443" name="2. Обучение с учителем"/>
          <p:cNvSpPr txBox="1"/>
          <p:nvPr/>
        </p:nvSpPr>
        <p:spPr>
          <a:xfrm>
            <a:off x="4910818" y="535273"/>
            <a:ext cx="348610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2. Обучение с учителем</a:t>
            </a:r>
          </a:p>
        </p:txBody>
      </p:sp>
      <p:sp>
        <p:nvSpPr>
          <p:cNvPr id="444" name="Классификатор"/>
          <p:cNvSpPr/>
          <p:nvPr/>
        </p:nvSpPr>
        <p:spPr>
          <a:xfrm>
            <a:off x="4923518" y="1459580"/>
            <a:ext cx="1891418" cy="58158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Классификатор</a:t>
            </a:r>
          </a:p>
        </p:txBody>
      </p:sp>
      <p:sp>
        <p:nvSpPr>
          <p:cNvPr id="445" name="Данные: неразмеченные тексты"/>
          <p:cNvSpPr txBox="1"/>
          <p:nvPr/>
        </p:nvSpPr>
        <p:spPr>
          <a:xfrm>
            <a:off x="550942" y="3636474"/>
            <a:ext cx="2378827" cy="97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Данные: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неразмеченные тексты</a:t>
            </a:r>
          </a:p>
        </p:txBody>
      </p:sp>
      <p:pic>
        <p:nvPicPr>
          <p:cNvPr id="446" name="Wikipedia-logo.png" descr="Wikipedia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93" y="3416986"/>
            <a:ext cx="1411189" cy="1411189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Задача: языковое моделирование"/>
          <p:cNvSpPr txBox="1"/>
          <p:nvPr/>
        </p:nvSpPr>
        <p:spPr>
          <a:xfrm>
            <a:off x="550942" y="5198869"/>
            <a:ext cx="2378827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Задача: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языковое моделирование</a:t>
            </a:r>
          </a:p>
        </p:txBody>
      </p:sp>
      <p:sp>
        <p:nvSpPr>
          <p:cNvPr id="448" name="Данные: размеченные тексты"/>
          <p:cNvSpPr txBox="1"/>
          <p:nvPr/>
        </p:nvSpPr>
        <p:spPr>
          <a:xfrm>
            <a:off x="4714262" y="4172850"/>
            <a:ext cx="4349311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Данные: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размеченные тексты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1013443450"/>
              </p:ext>
            </p:extLst>
          </p:nvPr>
        </p:nvGraphicFramePr>
        <p:xfrm>
          <a:off x="4726962" y="4591287"/>
          <a:ext cx="3460584" cy="168917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4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Беспроцентный кредит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6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Вы выиграли приз …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17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Посылаю домашнее
задание 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EFA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не</a:t>
                      </a:r>
                      <a:r>
                        <a:rPr dirty="0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 </a:t>
                      </a:r>
                      <a:r>
                        <a:rPr dirty="0" err="1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  <a:endParaRPr dirty="0">
                        <a:solidFill>
                          <a:srgbClr val="5C5C5C"/>
                        </a:solidFill>
                        <a:latin typeface="Myriad Pro" panose="020B0503030403020204"/>
                        <a:ea typeface="MyriadPro-Regular"/>
                        <a:cs typeface="MyriadPro-Regular"/>
                        <a:sym typeface="MyriadPro-Regular"/>
                      </a:endParaRP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EF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0" name="Line"/>
          <p:cNvSpPr/>
          <p:nvPr/>
        </p:nvSpPr>
        <p:spPr>
          <a:xfrm flipV="1">
            <a:off x="6926744" y="1511629"/>
            <a:ext cx="738753" cy="1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1" name="Line"/>
          <p:cNvSpPr/>
          <p:nvPr/>
        </p:nvSpPr>
        <p:spPr>
          <a:xfrm>
            <a:off x="6922794" y="1968745"/>
            <a:ext cx="742704" cy="0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1302052240"/>
              </p:ext>
            </p:extLst>
          </p:nvPr>
        </p:nvGraphicFramePr>
        <p:xfrm>
          <a:off x="7763018" y="1331412"/>
          <a:ext cx="998734" cy="3759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43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  <a:endParaRPr dirty="0">
                        <a:solidFill>
                          <a:srgbClr val="5C5C5C"/>
                        </a:solidFill>
                        <a:latin typeface="Myriad Pro" panose="020B0503030403020204"/>
                        <a:ea typeface="MyriadPro-Regular"/>
                        <a:cs typeface="MyriadPro-Regular"/>
                        <a:sym typeface="MyriadPro-Regular"/>
                      </a:endParaRPr>
                    </a:p>
                  </a:txBody>
                  <a:tcPr marL="50800" marR="50800" marT="50800" marB="50800" anchor="ctr" horzOverflow="overflow">
                    <a:lnL w="3175">
                      <a:noFill/>
                      <a:miter lim="400000"/>
                    </a:lnL>
                    <a:lnR w="3175">
                      <a:noFill/>
                      <a:miter lim="400000"/>
                    </a:lnR>
                    <a:lnT w="3175">
                      <a:noFill/>
                      <a:miter lim="400000"/>
                    </a:lnT>
                    <a:lnB w="31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2914786190"/>
              </p:ext>
            </p:extLst>
          </p:nvPr>
        </p:nvGraphicFramePr>
        <p:xfrm>
          <a:off x="7764605" y="1770764"/>
          <a:ext cx="998734" cy="6571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17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 err="1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не</a:t>
                      </a:r>
                      <a:r>
                        <a:rPr dirty="0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 </a:t>
                      </a:r>
                      <a:r>
                        <a:rPr dirty="0" err="1"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  <a:endParaRPr dirty="0">
                        <a:solidFill>
                          <a:srgbClr val="5C5C5C"/>
                        </a:solidFill>
                        <a:latin typeface="Myriad Pro" panose="020B0503030403020204"/>
                        <a:ea typeface="MyriadPro-Regular"/>
                        <a:cs typeface="MyriadPro-Regular"/>
                        <a:sym typeface="MyriadPro-Regular"/>
                      </a:endParaRPr>
                    </a:p>
                  </a:txBody>
                  <a:tcPr marL="50800" marR="50800" marT="50800" marB="50800" anchor="ctr" horzOverflow="overflow">
                    <a:lnL w="3175">
                      <a:noFill/>
                      <a:miter lim="400000"/>
                    </a:lnL>
                    <a:lnR w="3175">
                      <a:noFill/>
                      <a:miter lim="400000"/>
                    </a:lnR>
                    <a:lnT w="3175">
                      <a:noFill/>
                      <a:miter lim="400000"/>
                    </a:lnT>
                    <a:lnB w="31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F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54" name="elmo-1.png" descr="elm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31" y="2447482"/>
            <a:ext cx="1609880" cy="1489768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Модель…"/>
          <p:cNvSpPr txBox="1"/>
          <p:nvPr/>
        </p:nvSpPr>
        <p:spPr>
          <a:xfrm>
            <a:off x="913416" y="1913355"/>
            <a:ext cx="985231" cy="779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Модель</a:t>
            </a:r>
          </a:p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ELMo</a:t>
            </a:r>
          </a:p>
        </p:txBody>
      </p:sp>
      <p:pic>
        <p:nvPicPr>
          <p:cNvPr id="456" name="elmo-1.png" descr="elm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30" y="1533603"/>
            <a:ext cx="1609879" cy="1489767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Модель…"/>
          <p:cNvSpPr txBox="1"/>
          <p:nvPr/>
        </p:nvSpPr>
        <p:spPr>
          <a:xfrm>
            <a:off x="4910818" y="3039073"/>
            <a:ext cx="985231" cy="779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Модель</a:t>
            </a:r>
          </a:p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ELMo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ru-RU" dirty="0">
                <a:latin typeface="Myriad Pro" panose="020B0503030403020204"/>
              </a:rPr>
              <a:t>Векторное представление предложений</a:t>
            </a:r>
            <a:endParaRPr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ru-RU" dirty="0" err="1">
                <a:solidFill>
                  <a:srgbClr val="2459A4"/>
                </a:solidFill>
                <a:latin typeface="Myriad Pro" panose="020B0503030403020204"/>
              </a:rPr>
              <a:t>Трансформерные</a:t>
            </a:r>
            <a:r>
              <a:rPr lang="ru-RU" dirty="0">
                <a:solidFill>
                  <a:srgbClr val="2459A4"/>
                </a:solidFill>
                <a:latin typeface="Myriad Pro" panose="020B0503030403020204"/>
              </a:rPr>
              <a:t> кодировщики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85704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Line"/>
          <p:cNvSpPr/>
          <p:nvPr/>
        </p:nvSpPr>
        <p:spPr>
          <a:xfrm flipH="1" flipV="1">
            <a:off x="6992210" y="2434390"/>
            <a:ext cx="1032721" cy="2143106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8" name="Line"/>
          <p:cNvSpPr/>
          <p:nvPr/>
        </p:nvSpPr>
        <p:spPr>
          <a:xfrm flipV="1">
            <a:off x="6057267" y="2504953"/>
            <a:ext cx="543537" cy="543537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9" name="Line"/>
          <p:cNvSpPr/>
          <p:nvPr/>
        </p:nvSpPr>
        <p:spPr>
          <a:xfrm flipH="1" flipV="1">
            <a:off x="6738210" y="2504474"/>
            <a:ext cx="514391" cy="1395457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90" name="Дана прямоугольная матрица…"/>
          <p:cNvSpPr txBox="1"/>
          <p:nvPr/>
        </p:nvSpPr>
        <p:spPr>
          <a:xfrm>
            <a:off x="612000" y="720000"/>
            <a:ext cx="5211693" cy="378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defTabSz="1733930">
              <a:lnSpc>
                <a:spcPct val="90000"/>
              </a:lnSpc>
              <a:spcBef>
                <a:spcPts val="1900"/>
              </a:spcBef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Перенос обучения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Допустим, что кодировщик уже обучен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Добавим новый декодировщик 3 для определения тональности предложения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Декодировщики 1 и 2 играли вспомогательную роль в обучении кодировщика</a:t>
            </a:r>
          </a:p>
        </p:txBody>
      </p:sp>
      <p:sp>
        <p:nvSpPr>
          <p:cNvPr id="391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Модель универсального кодировщика</a:t>
            </a:r>
          </a:p>
        </p:txBody>
      </p:sp>
      <p:sp>
        <p:nvSpPr>
          <p:cNvPr id="392" name="Daniel Cer, Yinfei Yang, Sheng-yi Kong, Nan Hua, Nicole Limtiaco, Rhomni St John, Noah Constant . ”Universal sentence encoder for English”. EMNLP, 2018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Daniel Cer, Yinfei Yang, Sheng-yi Kong, Nan Hua, Nicole Limtiaco, Rhomni St John, Noah Constant . ”</a:t>
            </a:r>
            <a:r>
              <a:rPr>
                <a:solidFill>
                  <a:srgbClr val="0F5AAA"/>
                </a:solidFill>
                <a:latin typeface="Myriad Pro"/>
              </a:rPr>
              <a:t>Universal sentence encoder for English</a:t>
            </a:r>
            <a:r>
              <a:rPr>
                <a:latin typeface="Myriad Pro"/>
              </a:rPr>
              <a:t>”. EMNLP, 2018</a:t>
            </a:r>
          </a:p>
        </p:txBody>
      </p:sp>
      <p:sp>
        <p:nvSpPr>
          <p:cNvPr id="393" name="Кодировщик"/>
          <p:cNvSpPr/>
          <p:nvPr/>
        </p:nvSpPr>
        <p:spPr>
          <a:xfrm>
            <a:off x="5835062" y="1651299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Кодировщик</a:t>
            </a:r>
          </a:p>
        </p:txBody>
      </p:sp>
      <p:sp>
        <p:nvSpPr>
          <p:cNvPr id="394" name="Декодировщик 1"/>
          <p:cNvSpPr/>
          <p:nvPr/>
        </p:nvSpPr>
        <p:spPr>
          <a:xfrm>
            <a:off x="4895262" y="2984283"/>
            <a:ext cx="2828688" cy="43679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Декодировщик 1</a:t>
            </a:r>
          </a:p>
        </p:txBody>
      </p:sp>
      <p:sp>
        <p:nvSpPr>
          <p:cNvPr id="395" name="Декодировщик 2"/>
          <p:cNvSpPr/>
          <p:nvPr/>
        </p:nvSpPr>
        <p:spPr>
          <a:xfrm>
            <a:off x="5581062" y="3659390"/>
            <a:ext cx="2828688" cy="43679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Декодировщик 2</a:t>
            </a:r>
          </a:p>
        </p:txBody>
      </p:sp>
      <p:sp>
        <p:nvSpPr>
          <p:cNvPr id="396" name="Новый Декодировщик 3"/>
          <p:cNvSpPr/>
          <p:nvPr/>
        </p:nvSpPr>
        <p:spPr>
          <a:xfrm>
            <a:off x="6094226" y="4321796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Новый Декодировщик 3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Дана прямоугольная матрица…"/>
          <p:cNvSpPr txBox="1"/>
          <p:nvPr/>
        </p:nvSpPr>
        <p:spPr>
          <a:xfrm>
            <a:off x="612000" y="720000"/>
            <a:ext cx="5211693" cy="253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defTabSz="1733930">
              <a:lnSpc>
                <a:spcPct val="90000"/>
              </a:lnSpc>
              <a:spcBef>
                <a:spcPts val="1900"/>
              </a:spcBef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Перенос обучения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Декодировщик 3 используется для решения практической задачи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Как правило, дает прирост качества по сравнению с обучением с нуля</a:t>
            </a:r>
          </a:p>
        </p:txBody>
      </p:sp>
      <p:sp>
        <p:nvSpPr>
          <p:cNvPr id="40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Модель универсального кодировщика</a:t>
            </a:r>
          </a:p>
        </p:txBody>
      </p:sp>
      <p:sp>
        <p:nvSpPr>
          <p:cNvPr id="403" name="Daniel Cer, Yinfei Yang, Sheng-yi Kong, Nan Hua, Nicole Limtiaco, Rhomni St John, Noah Constant . ”Universal sentence encoder for English”. EMNLP, 2018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Daniel Cer, Yinfei Yang, Sheng-yi Kong, Nan Hua, Nicole Limtiaco, Rhomni St John, Noah Constant . ”</a:t>
            </a:r>
            <a:r>
              <a:rPr>
                <a:solidFill>
                  <a:srgbClr val="0F5AAA"/>
                </a:solidFill>
                <a:latin typeface="Myriad Pro"/>
              </a:rPr>
              <a:t>Universal sentence encoder for English</a:t>
            </a:r>
            <a:r>
              <a:rPr>
                <a:latin typeface="Myriad Pro"/>
              </a:rPr>
              <a:t>”. EMNLP, 2018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8573F8D-24D7-2749-A38E-8376CFC87205}"/>
              </a:ext>
            </a:extLst>
          </p:cNvPr>
          <p:cNvSpPr/>
          <p:nvPr/>
        </p:nvSpPr>
        <p:spPr>
          <a:xfrm flipH="1" flipV="1">
            <a:off x="6992210" y="2434390"/>
            <a:ext cx="1032721" cy="2143106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F9AECBC0-8092-AB4A-8D4F-9AD409630A23}"/>
              </a:ext>
            </a:extLst>
          </p:cNvPr>
          <p:cNvSpPr/>
          <p:nvPr/>
        </p:nvSpPr>
        <p:spPr>
          <a:xfrm flipV="1">
            <a:off x="6057267" y="2504953"/>
            <a:ext cx="543537" cy="543537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DF5C0CC4-3BC1-DC44-8BA8-529B34951F9D}"/>
              </a:ext>
            </a:extLst>
          </p:cNvPr>
          <p:cNvSpPr/>
          <p:nvPr/>
        </p:nvSpPr>
        <p:spPr>
          <a:xfrm flipH="1" flipV="1">
            <a:off x="6738210" y="2504474"/>
            <a:ext cx="514391" cy="1395457"/>
          </a:xfrm>
          <a:prstGeom prst="line">
            <a:avLst/>
          </a:prstGeom>
          <a:ln w="34925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Кодировщик">
            <a:extLst>
              <a:ext uri="{FF2B5EF4-FFF2-40B4-BE49-F238E27FC236}">
                <a16:creationId xmlns:a16="http://schemas.microsoft.com/office/drawing/2014/main" id="{73B98064-F058-DF40-B1BF-A53EBA5EFFDB}"/>
              </a:ext>
            </a:extLst>
          </p:cNvPr>
          <p:cNvSpPr/>
          <p:nvPr/>
        </p:nvSpPr>
        <p:spPr>
          <a:xfrm>
            <a:off x="5835062" y="1651299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Кодировщик</a:t>
            </a:r>
          </a:p>
        </p:txBody>
      </p:sp>
      <p:sp>
        <p:nvSpPr>
          <p:cNvPr id="16" name="Декодировщик 1">
            <a:extLst>
              <a:ext uri="{FF2B5EF4-FFF2-40B4-BE49-F238E27FC236}">
                <a16:creationId xmlns:a16="http://schemas.microsoft.com/office/drawing/2014/main" id="{E393A703-43C7-C94E-9AA0-F18634FB5574}"/>
              </a:ext>
            </a:extLst>
          </p:cNvPr>
          <p:cNvSpPr/>
          <p:nvPr/>
        </p:nvSpPr>
        <p:spPr>
          <a:xfrm>
            <a:off x="4895262" y="2984283"/>
            <a:ext cx="2828688" cy="43679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Декодировщик 1</a:t>
            </a:r>
          </a:p>
        </p:txBody>
      </p:sp>
      <p:sp>
        <p:nvSpPr>
          <p:cNvPr id="17" name="Декодировщик 2">
            <a:extLst>
              <a:ext uri="{FF2B5EF4-FFF2-40B4-BE49-F238E27FC236}">
                <a16:creationId xmlns:a16="http://schemas.microsoft.com/office/drawing/2014/main" id="{E68A7153-2214-1F44-AE9D-775882899461}"/>
              </a:ext>
            </a:extLst>
          </p:cNvPr>
          <p:cNvSpPr/>
          <p:nvPr/>
        </p:nvSpPr>
        <p:spPr>
          <a:xfrm>
            <a:off x="5581062" y="3659390"/>
            <a:ext cx="2828688" cy="43679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Декодировщик 2</a:t>
            </a:r>
          </a:p>
        </p:txBody>
      </p:sp>
      <p:sp>
        <p:nvSpPr>
          <p:cNvPr id="18" name="Новый Декодировщик 3">
            <a:extLst>
              <a:ext uri="{FF2B5EF4-FFF2-40B4-BE49-F238E27FC236}">
                <a16:creationId xmlns:a16="http://schemas.microsoft.com/office/drawing/2014/main" id="{26E76BA2-0C2A-BE46-862F-BF83689F157C}"/>
              </a:ext>
            </a:extLst>
          </p:cNvPr>
          <p:cNvSpPr/>
          <p:nvPr/>
        </p:nvSpPr>
        <p:spPr>
          <a:xfrm>
            <a:off x="6094226" y="4321796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Новый Декодировщик 3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Дана прямоугольная матрица…"/>
              <p:cNvSpPr txBox="1"/>
              <p:nvPr/>
            </p:nvSpPr>
            <p:spPr>
              <a:xfrm>
                <a:off x="612000" y="720000"/>
                <a:ext cx="8178801" cy="28195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4206" tIns="24206" rIns="24206" bIns="24206">
                <a:spAutoFit/>
              </a:bodyPr>
              <a:lstStyle/>
              <a:p>
                <a:pPr marL="254000" indent="-254000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buChar char="•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dirty="0">
                    <a:latin typeface="Myriad Pro"/>
                  </a:rPr>
                  <a:t>Кодировщик </a:t>
                </a:r>
                <a:r>
                  <a:rPr lang="ru-RU" dirty="0" err="1">
                    <a:latin typeface="Myriad Pro"/>
                  </a:rPr>
                  <a:t>независимо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выдает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вектора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предожений</a:t>
                </a:r>
                <a:endParaRPr lang="ru-RU" dirty="0">
                  <a:latin typeface="Myriad Pro"/>
                </a:endParaRPr>
              </a:p>
              <a:p>
                <a:pPr marL="254000" indent="-254000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buChar char="•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ru-RU" dirty="0" err="1">
                    <a:latin typeface="Myriad Pro"/>
                  </a:rPr>
                  <a:t>Близость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между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предложениями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определяется</a:t>
                </a:r>
                <a:r>
                  <a:rPr lang="ru-RU" dirty="0">
                    <a:latin typeface="Myriad Pro"/>
                  </a:rPr>
                  <a:t> </a:t>
                </a:r>
                <a:r>
                  <a:rPr lang="ru-RU" dirty="0" err="1">
                    <a:latin typeface="Myriad Pro"/>
                  </a:rPr>
                  <a:t>как</a:t>
                </a:r>
                <a:endParaRPr lang="ru-RU" dirty="0">
                  <a:latin typeface="Myriad Pro"/>
                </a:endParaRPr>
              </a:p>
              <a:p>
                <a:pPr algn="ctr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endParaRPr lang="en-US" dirty="0">
                  <a:latin typeface="MyriadPro-Regular"/>
                  <a:sym typeface="MyriadPro-Regular"/>
                </a:endParaRPr>
              </a:p>
              <a:p>
                <a:pPr algn="ctr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близость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arccos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265BA4"/>
                                      </a:solidFill>
                                      <a:latin typeface="Cambria Math" panose="02040503050406030204" pitchFamily="18" charset="0"/>
                                      <a:sym typeface="MyriadPro-Regular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b="0" i="1" smtClean="0">
                                      <a:solidFill>
                                        <a:srgbClr val="265BA4"/>
                                      </a:solidFill>
                                      <a:latin typeface="Cambria Math" panose="02040503050406030204" pitchFamily="18" charset="0"/>
                                      <a:sym typeface="MyriadPro-Regular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265BA4"/>
                                      </a:solidFill>
                                      <a:latin typeface="Cambria Math" panose="02040503050406030204" pitchFamily="18" charset="0"/>
                                      <a:sym typeface="MyriadPro-Regular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solidFill>
                                        <a:srgbClr val="265BA4"/>
                                      </a:solidFill>
                                      <a:latin typeface="Cambria Math" panose="02040503050406030204" pitchFamily="18" charset="0"/>
                                      <a:sym typeface="MyriadPro-Regular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265BA4"/>
                                      </a:solidFill>
                                      <a:latin typeface="Cambria Math" panose="02040503050406030204" pitchFamily="18" charset="0"/>
                                      <a:sym typeface="MyriadPro-Regular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265BA4"/>
                                          </a:solidFill>
                                          <a:latin typeface="Cambria Math" panose="02040503050406030204" pitchFamily="18" charset="0"/>
                                          <a:sym typeface="MyriadPro-Regular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265BA4"/>
                                              </a:solidFill>
                                              <a:latin typeface="Cambria Math" panose="02040503050406030204" pitchFamily="18" charset="0"/>
                                              <a:sym typeface="MyriadPro-Regular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rgbClr val="265BA4"/>
                  </a:solidFill>
                  <a:sym typeface="MyriadPro-Regular"/>
                </a:endParaRPr>
              </a:p>
              <a:p>
                <a:pPr marL="254000" indent="-254000" defTabSz="1733930">
                  <a:lnSpc>
                    <a:spcPct val="90000"/>
                  </a:lnSpc>
                  <a:spcBef>
                    <a:spcPts val="1900"/>
                  </a:spcBef>
                  <a:buClr>
                    <a:srgbClr val="2557A1"/>
                  </a:buClr>
                  <a:buSzPct val="140000"/>
                  <a:buChar char="•"/>
                  <a:defRPr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endParaRPr lang="ru-RU" dirty="0">
                  <a:latin typeface="Myriad Pro"/>
                </a:endParaRPr>
              </a:p>
            </p:txBody>
          </p:sp>
        </mc:Choice>
        <mc:Fallback xmlns="">
          <p:sp>
            <p:nvSpPr>
              <p:cNvPr id="409" name="Дана прямоугольная матриц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78801" cy="2819580"/>
              </a:xfrm>
              <a:prstGeom prst="rect">
                <a:avLst/>
              </a:prstGeom>
              <a:blipFill>
                <a:blip r:embed="rId2"/>
                <a:stretch>
                  <a:fillRect l="-2950" t="-9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Модель универсального кодировщика</a:t>
            </a:r>
          </a:p>
        </p:txBody>
      </p:sp>
      <p:sp>
        <p:nvSpPr>
          <p:cNvPr id="411" name="Daniel Cer, Yinfei Yang, Sheng-yi Kong, Nan Hua, Nicole Limtiaco, Rhomni St John, Noah Constant . ”Universal sentence encoder for English”. EMNLP, 2018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Daniel Cer, Yinfei Yang, Sheng-yi Kong, Nan Hua, Nicole Limtiaco, Rhomni St John, Noah Constant . ”</a:t>
            </a:r>
            <a:r>
              <a:rPr>
                <a:solidFill>
                  <a:srgbClr val="0F5AAA"/>
                </a:solidFill>
                <a:latin typeface="Myriad Pro"/>
              </a:rPr>
              <a:t>Universal sentence encoder for English</a:t>
            </a:r>
            <a:r>
              <a:rPr>
                <a:latin typeface="Myriad Pro"/>
              </a:rPr>
              <a:t>”. EMNLP,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E9A49-7279-5045-BFDE-AA35089DB4DD}"/>
              </a:ext>
            </a:extLst>
          </p:cNvPr>
          <p:cNvSpPr/>
          <p:nvPr/>
        </p:nvSpPr>
        <p:spPr>
          <a:xfrm>
            <a:off x="4435648" y="3198168"/>
            <a:ext cx="27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U" dirty="0">
                <a:solidFill>
                  <a:srgbClr val="000000"/>
                </a:solidFill>
                <a:latin typeface="Helvetica Neue" panose="02000503000000020004" pitchFamily="2" charset="0"/>
              </a:rPr>
              <a:t> </a:t>
            </a:r>
          </a:p>
        </p:txBody>
      </p:sp>
      <p:sp>
        <p:nvSpPr>
          <p:cNvPr id="10" name="Кодировщик">
            <a:extLst>
              <a:ext uri="{FF2B5EF4-FFF2-40B4-BE49-F238E27FC236}">
                <a16:creationId xmlns:a16="http://schemas.microsoft.com/office/drawing/2014/main" id="{586374DF-1588-9844-8DB4-75DB681488C3}"/>
              </a:ext>
            </a:extLst>
          </p:cNvPr>
          <p:cNvSpPr/>
          <p:nvPr/>
        </p:nvSpPr>
        <p:spPr>
          <a:xfrm>
            <a:off x="3409362" y="3268996"/>
            <a:ext cx="2111328" cy="461666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/>
              <a:t>Кодировщик</a:t>
            </a:r>
            <a:endParaRPr dirty="0"/>
          </a:p>
        </p:txBody>
      </p:sp>
      <p:sp>
        <p:nvSpPr>
          <p:cNvPr id="11" name="Кодировщик">
            <a:extLst>
              <a:ext uri="{FF2B5EF4-FFF2-40B4-BE49-F238E27FC236}">
                <a16:creationId xmlns:a16="http://schemas.microsoft.com/office/drawing/2014/main" id="{5F444ADB-87F9-9443-832D-9DF180556E53}"/>
              </a:ext>
            </a:extLst>
          </p:cNvPr>
          <p:cNvSpPr/>
          <p:nvPr/>
        </p:nvSpPr>
        <p:spPr>
          <a:xfrm>
            <a:off x="3409362" y="4343236"/>
            <a:ext cx="2111328" cy="461666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/>
              <a:t>Кодировщик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A3F155-0150-1E40-8077-C5EA11915F77}"/>
                  </a:ext>
                </a:extLst>
              </p:cNvPr>
              <p:cNvSpPr/>
              <p:nvPr/>
            </p:nvSpPr>
            <p:spPr>
              <a:xfrm>
                <a:off x="1995281" y="3221844"/>
                <a:ext cx="521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A3F155-0150-1E40-8077-C5EA11915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81" y="3221844"/>
                <a:ext cx="521425" cy="461665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C6348-2720-DC42-9C2A-C1C8BFFDBCB6}"/>
                  </a:ext>
                </a:extLst>
              </p:cNvPr>
              <p:cNvSpPr/>
              <p:nvPr/>
            </p:nvSpPr>
            <p:spPr>
              <a:xfrm>
                <a:off x="1995281" y="4320213"/>
                <a:ext cx="5285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C6348-2720-DC42-9C2A-C1C8BFFDB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81" y="4320213"/>
                <a:ext cx="528543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">
            <a:extLst>
              <a:ext uri="{FF2B5EF4-FFF2-40B4-BE49-F238E27FC236}">
                <a16:creationId xmlns:a16="http://schemas.microsoft.com/office/drawing/2014/main" id="{C0C8E4AD-731D-234B-8EF8-7F951382820A}"/>
              </a:ext>
            </a:extLst>
          </p:cNvPr>
          <p:cNvSpPr/>
          <p:nvPr/>
        </p:nvSpPr>
        <p:spPr>
          <a:xfrm flipH="1">
            <a:off x="2443330" y="3539579"/>
            <a:ext cx="892656" cy="1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7CFABEA2-942D-9E4E-BC59-99CB35AD2ADE}"/>
              </a:ext>
            </a:extLst>
          </p:cNvPr>
          <p:cNvSpPr/>
          <p:nvPr/>
        </p:nvSpPr>
        <p:spPr>
          <a:xfrm flipH="1">
            <a:off x="2443330" y="4612940"/>
            <a:ext cx="892656" cy="1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19A84BF0-9E41-BA41-833E-41E51714BF7A}"/>
              </a:ext>
            </a:extLst>
          </p:cNvPr>
          <p:cNvSpPr/>
          <p:nvPr/>
        </p:nvSpPr>
        <p:spPr>
          <a:xfrm flipH="1">
            <a:off x="5654320" y="3499828"/>
            <a:ext cx="892656" cy="1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BACFAF1A-F40E-7F46-BC84-1F2DEA30CFC9}"/>
              </a:ext>
            </a:extLst>
          </p:cNvPr>
          <p:cNvSpPr/>
          <p:nvPr/>
        </p:nvSpPr>
        <p:spPr>
          <a:xfrm flipH="1">
            <a:off x="5654320" y="4574068"/>
            <a:ext cx="892656" cy="1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9DE5C8-C52D-9C42-A311-0A10B494070E}"/>
                  </a:ext>
                </a:extLst>
              </p:cNvPr>
              <p:cNvSpPr/>
              <p:nvPr/>
            </p:nvSpPr>
            <p:spPr>
              <a:xfrm>
                <a:off x="6510424" y="3230325"/>
                <a:ext cx="546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9DE5C8-C52D-9C42-A311-0A10B4940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24" y="3230325"/>
                <a:ext cx="546753" cy="461665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41D94B-C70A-914F-AA67-4225B3102B4E}"/>
                  </a:ext>
                </a:extLst>
              </p:cNvPr>
              <p:cNvSpPr/>
              <p:nvPr/>
            </p:nvSpPr>
            <p:spPr>
              <a:xfrm>
                <a:off x="6471663" y="4374105"/>
                <a:ext cx="6242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265BA4"/>
                              </a:solidFill>
                              <a:latin typeface="Cambria Math" panose="02040503050406030204" pitchFamily="18" charset="0"/>
                              <a:sym typeface="MyriadPro-Regular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65BA4"/>
                                  </a:solidFill>
                                  <a:latin typeface="Cambria Math" panose="02040503050406030204" pitchFamily="18" charset="0"/>
                                  <a:sym typeface="MyriadPro-Regular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41D94B-C70A-914F-AA67-4225B3102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663" y="4374105"/>
                <a:ext cx="624273" cy="461665"/>
              </a:xfrm>
              <a:prstGeom prst="rect">
                <a:avLst/>
              </a:prstGeom>
              <a:blipFill>
                <a:blip r:embed="rId6"/>
                <a:stretch>
                  <a:fillRect l="-4082" b="-2222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">
            <a:extLst>
              <a:ext uri="{FF2B5EF4-FFF2-40B4-BE49-F238E27FC236}">
                <a16:creationId xmlns:a16="http://schemas.microsoft.com/office/drawing/2014/main" id="{62DFF8A4-42FB-5543-8AD3-6FB51ADE0FBF}"/>
              </a:ext>
            </a:extLst>
          </p:cNvPr>
          <p:cNvSpPr/>
          <p:nvPr/>
        </p:nvSpPr>
        <p:spPr>
          <a:xfrm flipH="1" flipV="1">
            <a:off x="7200000" y="3600000"/>
            <a:ext cx="465979" cy="389956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E22C5DF4-D869-9045-A2B5-E85736893543}"/>
              </a:ext>
            </a:extLst>
          </p:cNvPr>
          <p:cNvSpPr/>
          <p:nvPr/>
        </p:nvSpPr>
        <p:spPr>
          <a:xfrm flipH="1">
            <a:off x="7200000" y="4071926"/>
            <a:ext cx="465979" cy="389956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3114D-9C42-404A-A274-DA25DEB69AAD}"/>
                  </a:ext>
                </a:extLst>
              </p:cNvPr>
              <p:cNvSpPr/>
              <p:nvPr/>
            </p:nvSpPr>
            <p:spPr>
              <a:xfrm>
                <a:off x="7665979" y="3783069"/>
                <a:ext cx="13232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rgbClr val="265BA4"/>
                          </a:solidFill>
                          <a:latin typeface="Cambria Math" panose="02040503050406030204" pitchFamily="18" charset="0"/>
                          <a:sym typeface="MyriadPro-Regular"/>
                        </a:rPr>
                        <m:t>близость</m:t>
                      </m:r>
                    </m:oMath>
                  </m:oMathPara>
                </a14:m>
                <a:endParaRPr lang="en-RU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23114D-9C42-404A-A274-DA25DEB69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79" y="3783069"/>
                <a:ext cx="13232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3040380" y="3690834"/>
            <a:ext cx="918824" cy="1939853"/>
          </a:xfrm>
          <a:prstGeom prst="line">
            <a:avLst/>
          </a:prstGeom>
          <a:ln w="34925">
            <a:solidFill>
              <a:srgbClr val="2557A1"/>
            </a:solidFill>
            <a:headEnd type="triangle"/>
            <a:tailEnd w="med" len="lg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428" name="Line"/>
          <p:cNvSpPr/>
          <p:nvPr/>
        </p:nvSpPr>
        <p:spPr>
          <a:xfrm flipH="1" flipV="1">
            <a:off x="5557110" y="3480662"/>
            <a:ext cx="370832" cy="1216124"/>
          </a:xfrm>
          <a:prstGeom prst="line">
            <a:avLst/>
          </a:prstGeom>
          <a:ln w="34925">
            <a:solidFill>
              <a:srgbClr val="2557A1"/>
            </a:solidFill>
            <a:headEnd type="triangle" w="lg" len="med"/>
            <a:tailEnd w="med" len="lg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9" name="Дана прямоугольная матрица…"/>
          <p:cNvSpPr txBox="1"/>
          <p:nvPr/>
        </p:nvSpPr>
        <p:spPr>
          <a:xfrm>
            <a:off x="612000" y="720000"/>
            <a:ext cx="8406834" cy="185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Архитектура кодировщик-декодировщик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Используются как целевые функции как с учителем, так и без учителя</a:t>
            </a:r>
          </a:p>
          <a:p>
            <a: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Показывают хорошие результаты в переносе обучения</a:t>
            </a:r>
          </a:p>
        </p:txBody>
      </p:sp>
      <p:sp>
        <p:nvSpPr>
          <p:cNvPr id="430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Векторное представление предложения</a:t>
            </a:r>
          </a:p>
        </p:txBody>
      </p:sp>
      <p:sp>
        <p:nvSpPr>
          <p:cNvPr id="431" name="Кодировщик"/>
          <p:cNvSpPr/>
          <p:nvPr/>
        </p:nvSpPr>
        <p:spPr>
          <a:xfrm>
            <a:off x="3409362" y="2821674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Кодировщик</a:t>
            </a:r>
          </a:p>
        </p:txBody>
      </p:sp>
      <p:sp>
        <p:nvSpPr>
          <p:cNvPr id="432" name="Декодировщик"/>
          <p:cNvSpPr/>
          <p:nvPr/>
        </p:nvSpPr>
        <p:spPr>
          <a:xfrm>
            <a:off x="1071642" y="5630688"/>
            <a:ext cx="2828688" cy="717586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/>
              <a:t>Декодировщик</a:t>
            </a:r>
            <a:endParaRPr dirty="0"/>
          </a:p>
        </p:txBody>
      </p:sp>
      <p:sp>
        <p:nvSpPr>
          <p:cNvPr id="433" name="Новый Декодировщик"/>
          <p:cNvSpPr/>
          <p:nvPr/>
        </p:nvSpPr>
        <p:spPr>
          <a:xfrm>
            <a:off x="5027426" y="4696786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/>
              <a:t>Новый</a:t>
            </a:r>
            <a:r>
              <a:rPr dirty="0"/>
              <a:t> </a:t>
            </a:r>
            <a:r>
              <a:rPr dirty="0" err="1"/>
              <a:t>Декодировщик</a:t>
            </a:r>
            <a:endParaRPr dirty="0"/>
          </a:p>
        </p:txBody>
      </p:sp>
      <p:sp>
        <p:nvSpPr>
          <p:cNvPr id="434" name="Вектор предложения"/>
          <p:cNvSpPr txBox="1"/>
          <p:nvPr/>
        </p:nvSpPr>
        <p:spPr>
          <a:xfrm>
            <a:off x="493610" y="4035846"/>
            <a:ext cx="3135328" cy="355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/>
              <a:t>Вектор</a:t>
            </a:r>
            <a:r>
              <a:rPr dirty="0"/>
              <a:t> </a:t>
            </a:r>
            <a:r>
              <a:rPr dirty="0" err="1"/>
              <a:t>предложения</a:t>
            </a:r>
            <a:endParaRPr dirty="0"/>
          </a:p>
        </p:txBody>
      </p:sp>
      <p:sp>
        <p:nvSpPr>
          <p:cNvPr id="435" name="Перенос обучения"/>
          <p:cNvSpPr txBox="1"/>
          <p:nvPr/>
        </p:nvSpPr>
        <p:spPr>
          <a:xfrm>
            <a:off x="5074665" y="5811603"/>
            <a:ext cx="2734211" cy="355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Перенос обучения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ru-RU" dirty="0">
                <a:solidFill>
                  <a:srgbClr val="2459A4"/>
                </a:solidFill>
                <a:latin typeface="Myriad Pro" panose="020B0503030403020204"/>
              </a:rPr>
              <a:t>Вторая модель на улице Сезам. </a:t>
            </a:r>
            <a:r>
              <a:rPr lang="en-GB" dirty="0">
                <a:solidFill>
                  <a:srgbClr val="2459A4"/>
                </a:solidFill>
                <a:latin typeface="Myriad Pro" panose="020B0503030403020204"/>
              </a:rPr>
              <a:t>BERT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0876263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H="1" flipV="1">
            <a:off x="6391710" y="2075467"/>
            <a:ext cx="832" cy="1531334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0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Перенос обучения</a:t>
            </a:r>
          </a:p>
        </p:txBody>
      </p:sp>
      <p:sp>
        <p:nvSpPr>
          <p:cNvPr id="461" name="Line"/>
          <p:cNvSpPr/>
          <p:nvPr/>
        </p:nvSpPr>
        <p:spPr>
          <a:xfrm flipV="1">
            <a:off x="4559300" y="558800"/>
            <a:ext cx="0" cy="5740400"/>
          </a:xfrm>
          <a:prstGeom prst="line">
            <a:avLst/>
          </a:prstGeom>
          <a:ln w="34925">
            <a:solidFill>
              <a:srgbClr val="ABB6CA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2" name="1. Частичное обучение"/>
          <p:cNvSpPr txBox="1"/>
          <p:nvPr/>
        </p:nvSpPr>
        <p:spPr>
          <a:xfrm>
            <a:off x="855742" y="535273"/>
            <a:ext cx="337883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1. Частичное обучение</a:t>
            </a:r>
          </a:p>
        </p:txBody>
      </p:sp>
      <p:sp>
        <p:nvSpPr>
          <p:cNvPr id="463" name="2. Обучение с учителем"/>
          <p:cNvSpPr txBox="1"/>
          <p:nvPr/>
        </p:nvSpPr>
        <p:spPr>
          <a:xfrm>
            <a:off x="4910818" y="535273"/>
            <a:ext cx="348610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2. Обучение с учителем</a:t>
            </a:r>
          </a:p>
        </p:txBody>
      </p:sp>
      <p:sp>
        <p:nvSpPr>
          <p:cNvPr id="465" name="Rounded Rectangle"/>
          <p:cNvSpPr/>
          <p:nvPr/>
        </p:nvSpPr>
        <p:spPr>
          <a:xfrm>
            <a:off x="6047382" y="2522380"/>
            <a:ext cx="2497478" cy="1270001"/>
          </a:xfrm>
          <a:prstGeom prst="roundRect">
            <a:avLst>
              <a:gd name="adj" fmla="val 15000"/>
            </a:avLst>
          </a:prstGeom>
          <a:solidFill>
            <a:srgbClr val="FFFFC7"/>
          </a:solidFill>
          <a:ln w="25400">
            <a:solidFill>
              <a:srgbClr val="D2CB4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7121205" y="2643548"/>
            <a:ext cx="1290934" cy="1011507"/>
            <a:chOff x="-78767" y="-84542"/>
            <a:chExt cx="1290932" cy="1011506"/>
          </a:xfrm>
        </p:grpSpPr>
        <p:pic>
          <p:nvPicPr>
            <p:cNvPr id="466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67" name="Circle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68" name="Circle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69" name="Circle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70" name="Circle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0" y="869979"/>
              <a:ext cx="113339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Shape"/>
            <p:cNvSpPr/>
            <p:nvPr/>
          </p:nvSpPr>
          <p:spPr>
            <a:xfrm>
              <a:off x="367865" y="368784"/>
              <a:ext cx="397668" cy="5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347" extrusionOk="0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75" name="Классификатор"/>
          <p:cNvSpPr/>
          <p:nvPr/>
        </p:nvSpPr>
        <p:spPr>
          <a:xfrm>
            <a:off x="4923518" y="1459580"/>
            <a:ext cx="1891418" cy="58158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Классификатор</a:t>
            </a:r>
          </a:p>
        </p:txBody>
      </p:sp>
      <p:sp>
        <p:nvSpPr>
          <p:cNvPr id="476" name="Данные: неразмеченные тексты"/>
          <p:cNvSpPr txBox="1"/>
          <p:nvPr/>
        </p:nvSpPr>
        <p:spPr>
          <a:xfrm>
            <a:off x="550942" y="3636474"/>
            <a:ext cx="2378827" cy="97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Данные: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неразмеченные тексты</a:t>
            </a:r>
          </a:p>
        </p:txBody>
      </p:sp>
      <p:pic>
        <p:nvPicPr>
          <p:cNvPr id="477" name="Wikipedia-logo.png" descr="Wikipedia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93" y="3416986"/>
            <a:ext cx="1411189" cy="1411189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Задача: языковое моделирование"/>
          <p:cNvSpPr txBox="1"/>
          <p:nvPr/>
        </p:nvSpPr>
        <p:spPr>
          <a:xfrm>
            <a:off x="550942" y="5198869"/>
            <a:ext cx="2378827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Задача: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языковое моделирование</a:t>
            </a:r>
          </a:p>
        </p:txBody>
      </p:sp>
      <p:sp>
        <p:nvSpPr>
          <p:cNvPr id="479" name="Данные: размеченные тексты"/>
          <p:cNvSpPr txBox="1"/>
          <p:nvPr/>
        </p:nvSpPr>
        <p:spPr>
          <a:xfrm>
            <a:off x="4714262" y="4172850"/>
            <a:ext cx="43493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>
                <a:latin typeface="Myriad Pro" panose="020B0503030403020204"/>
              </a:rPr>
              <a:t>Данные: </a:t>
            </a:r>
            <a:r>
              <a:rPr>
                <a:solidFill>
                  <a:srgbClr val="5C5C5C"/>
                </a:solidFill>
                <a:latin typeface="Myriad Pro" panose="020B0503030403020204"/>
              </a:rPr>
              <a:t>размеченные тексты</a:t>
            </a:r>
          </a:p>
        </p:txBody>
      </p:sp>
      <p:sp>
        <p:nvSpPr>
          <p:cNvPr id="481" name="Модель"/>
          <p:cNvSpPr txBox="1"/>
          <p:nvPr/>
        </p:nvSpPr>
        <p:spPr>
          <a:xfrm>
            <a:off x="561041" y="1837404"/>
            <a:ext cx="1019130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>
            <a:lvl1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Модель</a:t>
            </a:r>
            <a:r>
              <a:rPr lang="en-US" dirty="0">
                <a:latin typeface="Myriad Pro" panose="020B0503030403020204"/>
              </a:rPr>
              <a:t> BERT</a:t>
            </a:r>
            <a:endParaRPr dirty="0">
              <a:latin typeface="Myriad Pro" panose="020B0503030403020204"/>
            </a:endParaRPr>
          </a:p>
        </p:txBody>
      </p:sp>
      <p:sp>
        <p:nvSpPr>
          <p:cNvPr id="482" name="Rounded Rectangle"/>
          <p:cNvSpPr/>
          <p:nvPr/>
        </p:nvSpPr>
        <p:spPr>
          <a:xfrm>
            <a:off x="1894160" y="1534622"/>
            <a:ext cx="2497478" cy="1270001"/>
          </a:xfrm>
          <a:prstGeom prst="roundRect">
            <a:avLst>
              <a:gd name="adj" fmla="val 15000"/>
            </a:avLst>
          </a:prstGeom>
          <a:solidFill>
            <a:srgbClr val="FFFFC7"/>
          </a:solidFill>
          <a:ln w="25400">
            <a:solidFill>
              <a:srgbClr val="D2CB4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grpSp>
        <p:nvGrpSpPr>
          <p:cNvPr id="490" name="Group"/>
          <p:cNvGrpSpPr/>
          <p:nvPr/>
        </p:nvGrpSpPr>
        <p:grpSpPr>
          <a:xfrm>
            <a:off x="2967984" y="1655789"/>
            <a:ext cx="1290933" cy="1011508"/>
            <a:chOff x="-78767" y="-84542"/>
            <a:chExt cx="1290932" cy="1011506"/>
          </a:xfrm>
        </p:grpSpPr>
        <p:pic>
          <p:nvPicPr>
            <p:cNvPr id="483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4" name="Circle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85" name="Circle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86" name="Circle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87" name="Circle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0" y="869979"/>
              <a:ext cx="113339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Shape"/>
            <p:cNvSpPr/>
            <p:nvPr/>
          </p:nvSpPr>
          <p:spPr>
            <a:xfrm>
              <a:off x="367865" y="368784"/>
              <a:ext cx="397668" cy="5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347" extrusionOk="0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92" name="Line"/>
          <p:cNvSpPr/>
          <p:nvPr/>
        </p:nvSpPr>
        <p:spPr>
          <a:xfrm>
            <a:off x="6926744" y="1511627"/>
            <a:ext cx="738753" cy="1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3" name="Line"/>
          <p:cNvSpPr/>
          <p:nvPr/>
        </p:nvSpPr>
        <p:spPr>
          <a:xfrm>
            <a:off x="6926744" y="1968744"/>
            <a:ext cx="738753" cy="1"/>
          </a:xfrm>
          <a:prstGeom prst="line">
            <a:avLst/>
          </a:prstGeom>
          <a:ln w="381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aphicFrame>
        <p:nvGraphicFramePr>
          <p:cNvPr id="494" name="Table"/>
          <p:cNvGraphicFramePr/>
          <p:nvPr>
            <p:extLst>
              <p:ext uri="{D42A27DB-BD31-4B8C-83A1-F6EECF244321}">
                <p14:modId xmlns:p14="http://schemas.microsoft.com/office/powerpoint/2010/main" val="3984414158"/>
              </p:ext>
            </p:extLst>
          </p:nvPr>
        </p:nvGraphicFramePr>
        <p:xfrm>
          <a:off x="7763018" y="1331412"/>
          <a:ext cx="998734" cy="3759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43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5" name="Table"/>
          <p:cNvGraphicFramePr/>
          <p:nvPr>
            <p:extLst>
              <p:ext uri="{D42A27DB-BD31-4B8C-83A1-F6EECF244321}">
                <p14:modId xmlns:p14="http://schemas.microsoft.com/office/powerpoint/2010/main" val="2897205574"/>
              </p:ext>
            </p:extLst>
          </p:nvPr>
        </p:nvGraphicFramePr>
        <p:xfrm>
          <a:off x="7764605" y="1770764"/>
          <a:ext cx="998734" cy="6571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174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не 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EF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">
            <a:extLst>
              <a:ext uri="{FF2B5EF4-FFF2-40B4-BE49-F238E27FC236}">
                <a16:creationId xmlns:a16="http://schemas.microsoft.com/office/drawing/2014/main" id="{1B042B20-8E3C-471F-BE15-DA1E5EA51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102015"/>
              </p:ext>
            </p:extLst>
          </p:nvPr>
        </p:nvGraphicFramePr>
        <p:xfrm>
          <a:off x="4726962" y="4591287"/>
          <a:ext cx="3460584" cy="168917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43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Беспроцентный кредит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6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Вы выиграли приз …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EED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174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Посылаю домашнее
задание 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EFAC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C5C5C"/>
                          </a:solidFill>
                          <a:latin typeface="Myriad Pro" panose="020B0503030403020204"/>
                          <a:ea typeface="MyriadPro-Regular"/>
                          <a:cs typeface="MyriadPro-Regular"/>
                          <a:sym typeface="MyriadPro-Regular"/>
                        </a:rPr>
                        <a:t>не спам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EF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Модель">
            <a:extLst>
              <a:ext uri="{FF2B5EF4-FFF2-40B4-BE49-F238E27FC236}">
                <a16:creationId xmlns:a16="http://schemas.microsoft.com/office/drawing/2014/main" id="{24FD42A4-BC03-F147-95CE-BC0B9D6858D6}"/>
              </a:ext>
            </a:extLst>
          </p:cNvPr>
          <p:cNvSpPr txBox="1"/>
          <p:nvPr/>
        </p:nvSpPr>
        <p:spPr>
          <a:xfrm>
            <a:off x="4866391" y="2764655"/>
            <a:ext cx="1019130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>
            <a:lvl1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Модель</a:t>
            </a:r>
            <a:r>
              <a:rPr lang="en-US" dirty="0">
                <a:latin typeface="Myriad Pro" panose="020B0503030403020204"/>
              </a:rPr>
              <a:t> BERT</a:t>
            </a:r>
            <a:endParaRPr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2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Модель </a:t>
            </a:r>
            <a:r>
              <a:rPr lang="en-US" b="1" dirty="0">
                <a:latin typeface="Myriad Pro" panose="020B0503030403020204"/>
              </a:rPr>
              <a:t>BERT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23" name="Модель">
            <a:extLst>
              <a:ext uri="{FF2B5EF4-FFF2-40B4-BE49-F238E27FC236}">
                <a16:creationId xmlns:a16="http://schemas.microsoft.com/office/drawing/2014/main" id="{0225D0E4-0DF8-2042-89AD-680AC722EF38}"/>
              </a:ext>
            </a:extLst>
          </p:cNvPr>
          <p:cNvSpPr txBox="1"/>
          <p:nvPr/>
        </p:nvSpPr>
        <p:spPr>
          <a:xfrm>
            <a:off x="4600035" y="870748"/>
            <a:ext cx="1759348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>
            <a:lvl1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endParaRPr dirty="0">
              <a:latin typeface="Myriad Pro" panose="020B0503030403020204"/>
            </a:endParaRP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CFD8BBE6-E1A8-7E4A-8CCE-433F9DE33899}"/>
              </a:ext>
            </a:extLst>
          </p:cNvPr>
          <p:cNvSpPr/>
          <p:nvPr/>
        </p:nvSpPr>
        <p:spPr>
          <a:xfrm>
            <a:off x="6229257" y="639173"/>
            <a:ext cx="2497478" cy="1270001"/>
          </a:xfrm>
          <a:prstGeom prst="roundRect">
            <a:avLst>
              <a:gd name="adj" fmla="val 15000"/>
            </a:avLst>
          </a:prstGeom>
          <a:solidFill>
            <a:srgbClr val="FFFFC7"/>
          </a:solidFill>
          <a:ln w="25400">
            <a:solidFill>
              <a:srgbClr val="D2CB4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4E9C4A1E-D020-1040-8FC0-1685DFF5B218}"/>
              </a:ext>
            </a:extLst>
          </p:cNvPr>
          <p:cNvGrpSpPr/>
          <p:nvPr/>
        </p:nvGrpSpPr>
        <p:grpSpPr>
          <a:xfrm>
            <a:off x="7303081" y="760340"/>
            <a:ext cx="1290933" cy="1011508"/>
            <a:chOff x="-78767" y="-84542"/>
            <a:chExt cx="1290932" cy="1011506"/>
          </a:xfrm>
        </p:grpSpPr>
        <p:pic>
          <p:nvPicPr>
            <p:cNvPr id="26" name="Rounded Rectangle Rounded rectangle" descr="Rounded Rectangle Rounded rectangle">
              <a:extLst>
                <a:ext uri="{FF2B5EF4-FFF2-40B4-BE49-F238E27FC236}">
                  <a16:creationId xmlns:a16="http://schemas.microsoft.com/office/drawing/2014/main" id="{667EDEB9-44F0-9443-AC5A-432321EC4D5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9B87B7A2-ED13-F542-BAF2-D2904D0E9982}"/>
                </a:ext>
              </a:extLst>
            </p:cNvPr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C165ECE1-32AC-154B-A76C-B087CF6EEB24}"/>
                </a:ext>
              </a:extLst>
            </p:cNvPr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04EFB632-42AC-FE4D-9B27-91E02B138456}"/>
                </a:ext>
              </a:extLst>
            </p:cNvPr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4F6D822E-A670-9B49-A8A9-44707C39C416}"/>
                </a:ext>
              </a:extLst>
            </p:cNvPr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40BC0C01-D94C-D34C-B603-12325A550154}"/>
                </a:ext>
              </a:extLst>
            </p:cNvPr>
            <p:cNvSpPr/>
            <p:nvPr/>
          </p:nvSpPr>
          <p:spPr>
            <a:xfrm>
              <a:off x="0" y="869979"/>
              <a:ext cx="113339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9CE0EC48-A2FC-364C-B25F-203CDA285B42}"/>
                </a:ext>
              </a:extLst>
            </p:cNvPr>
            <p:cNvSpPr/>
            <p:nvPr/>
          </p:nvSpPr>
          <p:spPr>
            <a:xfrm>
              <a:off x="367865" y="368784"/>
              <a:ext cx="397668" cy="5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347" extrusionOk="0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Дана прямоугольная матрица…">
            <a:extLst>
              <a:ext uri="{FF2B5EF4-FFF2-40B4-BE49-F238E27FC236}">
                <a16:creationId xmlns:a16="http://schemas.microsoft.com/office/drawing/2014/main" id="{16870BC1-ACCE-6B43-A114-003F41E980DE}"/>
              </a:ext>
            </a:extLst>
          </p:cNvPr>
          <p:cNvSpPr txBox="1"/>
          <p:nvPr/>
        </p:nvSpPr>
        <p:spPr>
          <a:xfrm>
            <a:off x="464303" y="2309952"/>
            <a:ext cx="8262431" cy="367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200" dirty="0">
                <a:latin typeface="Myriad Pro"/>
              </a:rPr>
              <a:t>Новая парадигма в обработке текстов: </a:t>
            </a:r>
            <a:r>
              <a:rPr lang="ru-RU" sz="2200" b="1" dirty="0" err="1">
                <a:latin typeface="Myriad Pro"/>
              </a:rPr>
              <a:t>дообучаем</a:t>
            </a:r>
            <a:r>
              <a:rPr lang="ru-RU" sz="2200" dirty="0">
                <a:latin typeface="Myriad Pro"/>
              </a:rPr>
              <a:t> большую </a:t>
            </a:r>
            <a:r>
              <a:rPr lang="ru-RU" sz="2200" b="1" dirty="0" err="1">
                <a:latin typeface="Myriad Pro"/>
              </a:rPr>
              <a:t>предобученную</a:t>
            </a:r>
            <a:r>
              <a:rPr lang="ru-RU" sz="2200" dirty="0">
                <a:latin typeface="Myriad Pro"/>
              </a:rPr>
              <a:t> модель для частных задач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200" b="1" dirty="0" err="1">
                <a:latin typeface="Myriad Pro"/>
              </a:rPr>
              <a:t>Предобученная</a:t>
            </a:r>
            <a:r>
              <a:rPr lang="ru-RU" sz="2200" b="1" dirty="0">
                <a:latin typeface="Myriad Pro"/>
              </a:rPr>
              <a:t> модель </a:t>
            </a:r>
            <a:r>
              <a:rPr lang="ru-RU" sz="2200" dirty="0">
                <a:latin typeface="Myriad Pro"/>
              </a:rPr>
              <a:t>уже очень много знает о языке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200" dirty="0">
                <a:latin typeface="Myriad Pro"/>
              </a:rPr>
              <a:t>Использование </a:t>
            </a:r>
            <a:r>
              <a:rPr lang="ru-RU" sz="2200" b="1" dirty="0" err="1">
                <a:latin typeface="Myriad Pro"/>
              </a:rPr>
              <a:t>предобученных</a:t>
            </a:r>
            <a:r>
              <a:rPr lang="ru-RU" sz="2200" dirty="0">
                <a:latin typeface="Myriad Pro"/>
              </a:rPr>
              <a:t> моделей открывает новые перспективы: меньше данных, показатели качества выше, время </a:t>
            </a:r>
            <a:r>
              <a:rPr lang="ru-RU" sz="2200" dirty="0" err="1">
                <a:latin typeface="Myriad Pro"/>
              </a:rPr>
              <a:t>дообучения</a:t>
            </a:r>
            <a:r>
              <a:rPr lang="ru-RU" sz="2200" dirty="0">
                <a:latin typeface="Myriad Pro"/>
              </a:rPr>
              <a:t> меньше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200" dirty="0">
                <a:latin typeface="Myriad Pro"/>
              </a:rPr>
              <a:t>Однако </a:t>
            </a:r>
            <a:r>
              <a:rPr lang="ru-RU" sz="2200" b="1" dirty="0" err="1">
                <a:latin typeface="Myriad Pro"/>
              </a:rPr>
              <a:t>предобучение</a:t>
            </a:r>
            <a:r>
              <a:rPr lang="ru-RU" sz="2200" dirty="0">
                <a:latin typeface="Myriad Pro"/>
              </a:rPr>
              <a:t> может длится несколько недель</a:t>
            </a:r>
          </a:p>
          <a:p>
            <a:pPr marL="254000" lvl="1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en-US" sz="2200" dirty="0" err="1">
                <a:latin typeface="Myriad Pro"/>
              </a:rPr>
              <a:t>SotA</a:t>
            </a:r>
            <a:r>
              <a:rPr lang="en-US" sz="2200" dirty="0">
                <a:latin typeface="Myriad Pro"/>
              </a:rPr>
              <a:t> </a:t>
            </a:r>
            <a:r>
              <a:rPr lang="ru-RU" sz="2200" dirty="0">
                <a:latin typeface="Myriad Pro"/>
              </a:rPr>
              <a:t>в скорости обучения</a:t>
            </a:r>
            <a:r>
              <a:rPr lang="en-US" sz="2200" dirty="0">
                <a:latin typeface="Myriad Pro"/>
              </a:rPr>
              <a:t> BERT ~ </a:t>
            </a:r>
            <a:r>
              <a:rPr lang="ru-RU" sz="2200" dirty="0">
                <a:latin typeface="Myriad Pro"/>
              </a:rPr>
              <a:t>44 минуты на 1024 </a:t>
            </a:r>
            <a:r>
              <a:rPr lang="en-US" sz="2200" dirty="0">
                <a:latin typeface="Myriad Pro"/>
              </a:rPr>
              <a:t>GPU</a:t>
            </a:r>
            <a:endParaRPr lang="ru-RU" sz="2200" dirty="0">
              <a:latin typeface="Myriad Pro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 sz="2200" b="1" dirty="0">
              <a:latin typeface="Myriad Pro"/>
            </a:endParaRPr>
          </a:p>
        </p:txBody>
      </p:sp>
      <p:sp>
        <p:nvSpPr>
          <p:cNvPr id="18" name="Jacob Devlin, Ming-Wei Chang, Kenton Lee, Kristina Toutanova. &quot;BERT: Pre-training of Deep Bidirectional Transformers for Language Understanding.” NAACL-HLT, 2019">
            <a:extLst>
              <a:ext uri="{FF2B5EF4-FFF2-40B4-BE49-F238E27FC236}">
                <a16:creationId xmlns:a16="http://schemas.microsoft.com/office/drawing/2014/main" id="{35BC4F27-8462-A54A-AC73-ABC732074725}"/>
              </a:ext>
            </a:extLst>
          </p:cNvPr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>
                <a:latin typeface="Myriad Pro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E9DB9F-4C44-8046-B027-8C6A7CEF669A}"/>
              </a:ext>
            </a:extLst>
          </p:cNvPr>
          <p:cNvSpPr/>
          <p:nvPr/>
        </p:nvSpPr>
        <p:spPr>
          <a:xfrm>
            <a:off x="452971" y="707928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sz="2200" dirty="0">
                <a:latin typeface="Myriad Pro"/>
              </a:rPr>
              <a:t>Появилась в конце 2018 года и произвела настоящий прорыв, установив новые рекорды в большей части задач</a:t>
            </a:r>
          </a:p>
        </p:txBody>
      </p:sp>
    </p:spTree>
    <p:extLst>
      <p:ext uri="{BB962C8B-B14F-4D97-AF65-F5344CB8AC3E}">
        <p14:creationId xmlns:p14="http://schemas.microsoft.com/office/powerpoint/2010/main" val="30000913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Rounded Rectangle"/>
          <p:cNvSpPr/>
          <p:nvPr/>
        </p:nvSpPr>
        <p:spPr>
          <a:xfrm>
            <a:off x="2177678" y="2521210"/>
            <a:ext cx="1845895" cy="2351249"/>
          </a:xfrm>
          <a:prstGeom prst="roundRect">
            <a:avLst>
              <a:gd name="adj" fmla="val 16337"/>
            </a:avLst>
          </a:prstGeom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86" name="Rounded Rectangle"/>
          <p:cNvSpPr/>
          <p:nvPr/>
        </p:nvSpPr>
        <p:spPr>
          <a:xfrm>
            <a:off x="2451008" y="2838891"/>
            <a:ext cx="1317435" cy="363744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87" name="Rounded Rectangle"/>
          <p:cNvSpPr/>
          <p:nvPr/>
        </p:nvSpPr>
        <p:spPr>
          <a:xfrm>
            <a:off x="2454130" y="3443486"/>
            <a:ext cx="1317437" cy="363744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88" name="Rounded Rectangle"/>
          <p:cNvSpPr/>
          <p:nvPr/>
        </p:nvSpPr>
        <p:spPr>
          <a:xfrm>
            <a:off x="2451009" y="4027978"/>
            <a:ext cx="1317442" cy="363744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90" name="Line"/>
          <p:cNvSpPr/>
          <p:nvPr/>
        </p:nvSpPr>
        <p:spPr>
          <a:xfrm flipV="1">
            <a:off x="3063446" y="2432685"/>
            <a:ext cx="1700" cy="401308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91" name="Line"/>
          <p:cNvSpPr/>
          <p:nvPr/>
        </p:nvSpPr>
        <p:spPr>
          <a:xfrm flipV="1">
            <a:off x="3064930" y="3189627"/>
            <a:ext cx="1" cy="253860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92" name="Line"/>
          <p:cNvSpPr/>
          <p:nvPr/>
        </p:nvSpPr>
        <p:spPr>
          <a:xfrm flipH="1" flipV="1">
            <a:off x="3057781" y="3799612"/>
            <a:ext cx="4027" cy="244157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93" name="Line"/>
          <p:cNvSpPr/>
          <p:nvPr/>
        </p:nvSpPr>
        <p:spPr>
          <a:xfrm flipH="1" flipV="1">
            <a:off x="3063442" y="4403923"/>
            <a:ext cx="0" cy="473433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635" name="Line"/>
          <p:cNvSpPr/>
          <p:nvPr/>
        </p:nvSpPr>
        <p:spPr>
          <a:xfrm rot="1871407">
            <a:off x="3486703" y="2650321"/>
            <a:ext cx="1367486" cy="2093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55"/>
                </a:moveTo>
                <a:lnTo>
                  <a:pt x="2563" y="0"/>
                </a:lnTo>
                <a:lnTo>
                  <a:pt x="17920" y="16617"/>
                </a:lnTo>
                <a:lnTo>
                  <a:pt x="20689" y="15701"/>
                </a:lnTo>
                <a:lnTo>
                  <a:pt x="18155" y="16902"/>
                </a:lnTo>
                <a:lnTo>
                  <a:pt x="21600" y="20608"/>
                </a:lnTo>
                <a:lnTo>
                  <a:pt x="19336" y="21600"/>
                </a:lnTo>
              </a:path>
            </a:pathLst>
          </a:custGeom>
          <a:ln w="25400">
            <a:solidFill>
              <a:srgbClr val="2557A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37" name="Self Attention"/>
          <p:cNvSpPr txBox="1"/>
          <p:nvPr/>
        </p:nvSpPr>
        <p:spPr>
          <a:xfrm>
            <a:off x="2473182" y="4083988"/>
            <a:ext cx="1236197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>
                <a:latin typeface="Myriad Pro" panose="020B0503030403020204"/>
              </a:rPr>
              <a:t>Self Attention</a:t>
            </a:r>
          </a:p>
        </p:txBody>
      </p:sp>
      <p:sp>
        <p:nvSpPr>
          <p:cNvPr id="1638" name="Add &amp; Norm"/>
          <p:cNvSpPr txBox="1"/>
          <p:nvPr/>
        </p:nvSpPr>
        <p:spPr>
          <a:xfrm>
            <a:off x="2631481" y="3488965"/>
            <a:ext cx="962725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US" dirty="0">
                <a:latin typeface="Myriad Pro" panose="020B0503030403020204"/>
              </a:rPr>
              <a:t>Aggregate</a:t>
            </a:r>
            <a:endParaRPr dirty="0">
              <a:latin typeface="Myriad Pro" panose="020B0503030403020204"/>
            </a:endParaRPr>
          </a:p>
        </p:txBody>
      </p:sp>
      <p:sp>
        <p:nvSpPr>
          <p:cNvPr id="1639" name="Feed Forward"/>
          <p:cNvSpPr txBox="1"/>
          <p:nvPr/>
        </p:nvSpPr>
        <p:spPr>
          <a:xfrm>
            <a:off x="2478230" y="2884881"/>
            <a:ext cx="1226195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>
                <a:latin typeface="Myriad Pro" panose="020B0503030403020204"/>
              </a:rPr>
              <a:t>Feed Forward</a:t>
            </a:r>
          </a:p>
        </p:txBody>
      </p:sp>
      <p:sp>
        <p:nvSpPr>
          <p:cNvPr id="1640" name="Encoder"/>
          <p:cNvSpPr txBox="1"/>
          <p:nvPr/>
        </p:nvSpPr>
        <p:spPr>
          <a:xfrm rot="16200000">
            <a:off x="1419377" y="3383382"/>
            <a:ext cx="1188299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Кодировщик</a:t>
            </a:r>
            <a:endParaRPr dirty="0">
              <a:latin typeface="Myriad Pro" panose="020B0503030403020204"/>
            </a:endParaRPr>
          </a:p>
        </p:txBody>
      </p:sp>
      <p:sp>
        <p:nvSpPr>
          <p:cNvPr id="1641" name="Rounded Rectangle"/>
          <p:cNvSpPr/>
          <p:nvPr/>
        </p:nvSpPr>
        <p:spPr>
          <a:xfrm>
            <a:off x="699000" y="1950013"/>
            <a:ext cx="6986421" cy="3493642"/>
          </a:xfrm>
          <a:prstGeom prst="roundRect">
            <a:avLst>
              <a:gd name="adj" fmla="val 16353"/>
            </a:avLst>
          </a:prstGeom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64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BERT</a:t>
            </a:r>
          </a:p>
        </p:txBody>
      </p:sp>
      <p:sp>
        <p:nvSpPr>
          <p:cNvPr id="1643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2" name="Дана прямоугольная матрица…">
            <a:extLst>
              <a:ext uri="{FF2B5EF4-FFF2-40B4-BE49-F238E27FC236}">
                <a16:creationId xmlns:a16="http://schemas.microsoft.com/office/drawing/2014/main" id="{8679D9C3-A689-41EF-8406-3DAD12839E0D}"/>
              </a:ext>
            </a:extLst>
          </p:cNvPr>
          <p:cNvSpPr txBox="1"/>
          <p:nvPr/>
        </p:nvSpPr>
        <p:spPr>
          <a:xfrm>
            <a:off x="469900" y="787400"/>
            <a:ext cx="8519865" cy="103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Модель основана на кодировщике</a:t>
            </a:r>
          </a:p>
          <a:p>
            <a:pPr marL="254000" indent="-254000"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Две конфигурации: базовая и расширенная</a:t>
            </a:r>
          </a:p>
        </p:txBody>
      </p:sp>
      <p:sp>
        <p:nvSpPr>
          <p:cNvPr id="65" name="Rounded Rectangle">
            <a:extLst>
              <a:ext uri="{FF2B5EF4-FFF2-40B4-BE49-F238E27FC236}">
                <a16:creationId xmlns:a16="http://schemas.microsoft.com/office/drawing/2014/main" id="{621C6257-8640-4B4A-ADF1-9A1DBCC080CF}"/>
              </a:ext>
            </a:extLst>
          </p:cNvPr>
          <p:cNvSpPr/>
          <p:nvPr/>
        </p:nvSpPr>
        <p:spPr>
          <a:xfrm>
            <a:off x="4757485" y="2651570"/>
            <a:ext cx="976574" cy="2049030"/>
          </a:xfrm>
          <a:prstGeom prst="roundRect">
            <a:avLst>
              <a:gd name="adj" fmla="val 16183"/>
            </a:avLst>
          </a:prstGeom>
          <a:ln w="25400">
            <a:solidFill>
              <a:srgbClr val="BCB702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66" name="Rounded Rectangle">
            <a:extLst>
              <a:ext uri="{FF2B5EF4-FFF2-40B4-BE49-F238E27FC236}">
                <a16:creationId xmlns:a16="http://schemas.microsoft.com/office/drawing/2014/main" id="{4DAE31E3-539E-4FB5-8E59-03FFD1097BC4}"/>
              </a:ext>
            </a:extLst>
          </p:cNvPr>
          <p:cNvSpPr/>
          <p:nvPr/>
        </p:nvSpPr>
        <p:spPr>
          <a:xfrm>
            <a:off x="6316017" y="2289754"/>
            <a:ext cx="976573" cy="2424609"/>
          </a:xfrm>
          <a:prstGeom prst="roundRect">
            <a:avLst>
              <a:gd name="adj" fmla="val 16183"/>
            </a:avLst>
          </a:prstGeom>
          <a:ln w="25400">
            <a:solidFill>
              <a:srgbClr val="BCB702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67" name="Rounded Rectangle">
            <a:extLst>
              <a:ext uri="{FF2B5EF4-FFF2-40B4-BE49-F238E27FC236}">
                <a16:creationId xmlns:a16="http://schemas.microsoft.com/office/drawing/2014/main" id="{0DA759EC-EBB9-49BC-8697-37577F758704}"/>
              </a:ext>
            </a:extLst>
          </p:cNvPr>
          <p:cNvSpPr/>
          <p:nvPr/>
        </p:nvSpPr>
        <p:spPr>
          <a:xfrm>
            <a:off x="4825472" y="2733296"/>
            <a:ext cx="841245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68" name="Rounded Rectangle">
            <a:extLst>
              <a:ext uri="{FF2B5EF4-FFF2-40B4-BE49-F238E27FC236}">
                <a16:creationId xmlns:a16="http://schemas.microsoft.com/office/drawing/2014/main" id="{D08C831E-7DAB-46BB-97CA-086FDE1215F1}"/>
              </a:ext>
            </a:extLst>
          </p:cNvPr>
          <p:cNvSpPr/>
          <p:nvPr/>
        </p:nvSpPr>
        <p:spPr>
          <a:xfrm>
            <a:off x="4825150" y="3494691"/>
            <a:ext cx="841244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69" name="Rounded Rectangle">
            <a:extLst>
              <a:ext uri="{FF2B5EF4-FFF2-40B4-BE49-F238E27FC236}">
                <a16:creationId xmlns:a16="http://schemas.microsoft.com/office/drawing/2014/main" id="{FC461039-2AA5-4BB0-B1C7-B695E1F40B4D}"/>
              </a:ext>
            </a:extLst>
          </p:cNvPr>
          <p:cNvSpPr/>
          <p:nvPr/>
        </p:nvSpPr>
        <p:spPr>
          <a:xfrm>
            <a:off x="4825150" y="3888996"/>
            <a:ext cx="841244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0" name="Rounded Rectangle">
            <a:extLst>
              <a:ext uri="{FF2B5EF4-FFF2-40B4-BE49-F238E27FC236}">
                <a16:creationId xmlns:a16="http://schemas.microsoft.com/office/drawing/2014/main" id="{3734B1E7-5CE6-4372-9B97-C8889AD90408}"/>
              </a:ext>
            </a:extLst>
          </p:cNvPr>
          <p:cNvSpPr/>
          <p:nvPr/>
        </p:nvSpPr>
        <p:spPr>
          <a:xfrm>
            <a:off x="4825150" y="4260228"/>
            <a:ext cx="841244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1" name="Rounded Rectangle">
            <a:extLst>
              <a:ext uri="{FF2B5EF4-FFF2-40B4-BE49-F238E27FC236}">
                <a16:creationId xmlns:a16="http://schemas.microsoft.com/office/drawing/2014/main" id="{83FD4C8D-CD70-4FE3-8553-FAE7F09C25A7}"/>
              </a:ext>
            </a:extLst>
          </p:cNvPr>
          <p:cNvSpPr/>
          <p:nvPr/>
        </p:nvSpPr>
        <p:spPr>
          <a:xfrm>
            <a:off x="6381222" y="2362944"/>
            <a:ext cx="841245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2" name="Rounded Rectangle">
            <a:extLst>
              <a:ext uri="{FF2B5EF4-FFF2-40B4-BE49-F238E27FC236}">
                <a16:creationId xmlns:a16="http://schemas.microsoft.com/office/drawing/2014/main" id="{4199A575-7783-441C-9B16-59DC6A82B138}"/>
              </a:ext>
            </a:extLst>
          </p:cNvPr>
          <p:cNvSpPr/>
          <p:nvPr/>
        </p:nvSpPr>
        <p:spPr>
          <a:xfrm>
            <a:off x="6383681" y="3123378"/>
            <a:ext cx="841245" cy="307561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3" name="Rounded Rectangle">
            <a:extLst>
              <a:ext uri="{FF2B5EF4-FFF2-40B4-BE49-F238E27FC236}">
                <a16:creationId xmlns:a16="http://schemas.microsoft.com/office/drawing/2014/main" id="{69CDCD18-9F3F-4F23-B569-324FFB390AEA}"/>
              </a:ext>
            </a:extLst>
          </p:cNvPr>
          <p:cNvSpPr/>
          <p:nvPr/>
        </p:nvSpPr>
        <p:spPr>
          <a:xfrm>
            <a:off x="6383681" y="3513741"/>
            <a:ext cx="841245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4" name="Rounded Rectangle">
            <a:extLst>
              <a:ext uri="{FF2B5EF4-FFF2-40B4-BE49-F238E27FC236}">
                <a16:creationId xmlns:a16="http://schemas.microsoft.com/office/drawing/2014/main" id="{92B5B724-92D6-41A7-AF5A-6586E4666ADE}"/>
              </a:ext>
            </a:extLst>
          </p:cNvPr>
          <p:cNvSpPr/>
          <p:nvPr/>
        </p:nvSpPr>
        <p:spPr>
          <a:xfrm>
            <a:off x="6383681" y="3900424"/>
            <a:ext cx="841245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5" name="Rounded Rectangle">
            <a:extLst>
              <a:ext uri="{FF2B5EF4-FFF2-40B4-BE49-F238E27FC236}">
                <a16:creationId xmlns:a16="http://schemas.microsoft.com/office/drawing/2014/main" id="{FD3124E0-1ED2-4441-B0D2-6BF145D498C3}"/>
              </a:ext>
            </a:extLst>
          </p:cNvPr>
          <p:cNvSpPr/>
          <p:nvPr/>
        </p:nvSpPr>
        <p:spPr>
          <a:xfrm>
            <a:off x="6383681" y="4283360"/>
            <a:ext cx="841245" cy="307562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76" name="24">
            <a:extLst>
              <a:ext uri="{FF2B5EF4-FFF2-40B4-BE49-F238E27FC236}">
                <a16:creationId xmlns:a16="http://schemas.microsoft.com/office/drawing/2014/main" id="{1FC47EE1-84BF-47DD-B559-1E3121254567}"/>
              </a:ext>
            </a:extLst>
          </p:cNvPr>
          <p:cNvSpPr txBox="1"/>
          <p:nvPr/>
        </p:nvSpPr>
        <p:spPr>
          <a:xfrm>
            <a:off x="5924294" y="2381833"/>
            <a:ext cx="274203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24</a:t>
            </a:r>
          </a:p>
        </p:txBody>
      </p:sp>
      <p:sp>
        <p:nvSpPr>
          <p:cNvPr id="77" name="4">
            <a:extLst>
              <a:ext uri="{FF2B5EF4-FFF2-40B4-BE49-F238E27FC236}">
                <a16:creationId xmlns:a16="http://schemas.microsoft.com/office/drawing/2014/main" id="{7121404B-F2CF-4D85-957A-3519BA3264AE}"/>
              </a:ext>
            </a:extLst>
          </p:cNvPr>
          <p:cNvSpPr txBox="1"/>
          <p:nvPr/>
        </p:nvSpPr>
        <p:spPr>
          <a:xfrm>
            <a:off x="6032390" y="3129606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4</a:t>
            </a:r>
          </a:p>
        </p:txBody>
      </p:sp>
      <p:sp>
        <p:nvSpPr>
          <p:cNvPr id="78" name="3">
            <a:extLst>
              <a:ext uri="{FF2B5EF4-FFF2-40B4-BE49-F238E27FC236}">
                <a16:creationId xmlns:a16="http://schemas.microsoft.com/office/drawing/2014/main" id="{D5259962-5D24-425E-8FF0-BD358B8177B5}"/>
              </a:ext>
            </a:extLst>
          </p:cNvPr>
          <p:cNvSpPr txBox="1"/>
          <p:nvPr/>
        </p:nvSpPr>
        <p:spPr>
          <a:xfrm>
            <a:off x="6032390" y="3549281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3</a:t>
            </a:r>
          </a:p>
        </p:txBody>
      </p:sp>
      <p:sp>
        <p:nvSpPr>
          <p:cNvPr id="79" name="4">
            <a:extLst>
              <a:ext uri="{FF2B5EF4-FFF2-40B4-BE49-F238E27FC236}">
                <a16:creationId xmlns:a16="http://schemas.microsoft.com/office/drawing/2014/main" id="{54461E68-5392-409F-8C81-49BB2B3D8455}"/>
              </a:ext>
            </a:extLst>
          </p:cNvPr>
          <p:cNvSpPr txBox="1"/>
          <p:nvPr/>
        </p:nvSpPr>
        <p:spPr>
          <a:xfrm>
            <a:off x="6032390" y="3942849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4</a:t>
            </a:r>
          </a:p>
        </p:txBody>
      </p:sp>
      <p:sp>
        <p:nvSpPr>
          <p:cNvPr id="80" name="1">
            <a:extLst>
              <a:ext uri="{FF2B5EF4-FFF2-40B4-BE49-F238E27FC236}">
                <a16:creationId xmlns:a16="http://schemas.microsoft.com/office/drawing/2014/main" id="{B2370DCB-D738-482D-8BE8-363F3CDEAD66}"/>
              </a:ext>
            </a:extLst>
          </p:cNvPr>
          <p:cNvSpPr txBox="1"/>
          <p:nvPr/>
        </p:nvSpPr>
        <p:spPr>
          <a:xfrm>
            <a:off x="6032390" y="4318846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1</a:t>
            </a:r>
          </a:p>
        </p:txBody>
      </p:sp>
      <p:sp>
        <p:nvSpPr>
          <p:cNvPr id="81" name="12">
            <a:extLst>
              <a:ext uri="{FF2B5EF4-FFF2-40B4-BE49-F238E27FC236}">
                <a16:creationId xmlns:a16="http://schemas.microsoft.com/office/drawing/2014/main" id="{F88BBDCA-276A-4B2C-B401-E62BE848F95E}"/>
              </a:ext>
            </a:extLst>
          </p:cNvPr>
          <p:cNvSpPr txBox="1"/>
          <p:nvPr/>
        </p:nvSpPr>
        <p:spPr>
          <a:xfrm>
            <a:off x="4422469" y="2739524"/>
            <a:ext cx="274203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12</a:t>
            </a:r>
          </a:p>
        </p:txBody>
      </p:sp>
      <p:sp>
        <p:nvSpPr>
          <p:cNvPr id="82" name="3">
            <a:extLst>
              <a:ext uri="{FF2B5EF4-FFF2-40B4-BE49-F238E27FC236}">
                <a16:creationId xmlns:a16="http://schemas.microsoft.com/office/drawing/2014/main" id="{31320C09-9E3B-489D-9FC0-FBAE6B3E29AD}"/>
              </a:ext>
            </a:extLst>
          </p:cNvPr>
          <p:cNvSpPr txBox="1"/>
          <p:nvPr/>
        </p:nvSpPr>
        <p:spPr>
          <a:xfrm>
            <a:off x="4475606" y="3510442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3</a:t>
            </a:r>
          </a:p>
        </p:txBody>
      </p:sp>
      <p:sp>
        <p:nvSpPr>
          <p:cNvPr id="83" name="4">
            <a:extLst>
              <a:ext uri="{FF2B5EF4-FFF2-40B4-BE49-F238E27FC236}">
                <a16:creationId xmlns:a16="http://schemas.microsoft.com/office/drawing/2014/main" id="{E58F37EA-1095-4618-BD69-566D2B4822E7}"/>
              </a:ext>
            </a:extLst>
          </p:cNvPr>
          <p:cNvSpPr txBox="1"/>
          <p:nvPr/>
        </p:nvSpPr>
        <p:spPr>
          <a:xfrm>
            <a:off x="4475606" y="3904010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4</a:t>
            </a:r>
          </a:p>
        </p:txBody>
      </p:sp>
      <p:sp>
        <p:nvSpPr>
          <p:cNvPr id="84" name="1">
            <a:extLst>
              <a:ext uri="{FF2B5EF4-FFF2-40B4-BE49-F238E27FC236}">
                <a16:creationId xmlns:a16="http://schemas.microsoft.com/office/drawing/2014/main" id="{CF7B6177-BC7C-48B9-8177-82BB82D59AC7}"/>
              </a:ext>
            </a:extLst>
          </p:cNvPr>
          <p:cNvSpPr txBox="1"/>
          <p:nvPr/>
        </p:nvSpPr>
        <p:spPr>
          <a:xfrm>
            <a:off x="4475606" y="4280006"/>
            <a:ext cx="161544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1</a:t>
            </a:r>
          </a:p>
        </p:txBody>
      </p:sp>
      <p:sp>
        <p:nvSpPr>
          <p:cNvPr id="85" name="Encoder">
            <a:extLst>
              <a:ext uri="{FF2B5EF4-FFF2-40B4-BE49-F238E27FC236}">
                <a16:creationId xmlns:a16="http://schemas.microsoft.com/office/drawing/2014/main" id="{BC99EDCB-0CE6-49AC-A8BE-2A7014262C66}"/>
              </a:ext>
            </a:extLst>
          </p:cNvPr>
          <p:cNvSpPr txBox="1"/>
          <p:nvPr/>
        </p:nvSpPr>
        <p:spPr>
          <a:xfrm>
            <a:off x="4847521" y="2748109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 dirty="0">
                <a:latin typeface="Myriad Pro"/>
              </a:rPr>
              <a:t>Encoder</a:t>
            </a:r>
          </a:p>
        </p:txBody>
      </p:sp>
      <p:sp>
        <p:nvSpPr>
          <p:cNvPr id="86" name="Encoder">
            <a:extLst>
              <a:ext uri="{FF2B5EF4-FFF2-40B4-BE49-F238E27FC236}">
                <a16:creationId xmlns:a16="http://schemas.microsoft.com/office/drawing/2014/main" id="{1D421283-62A9-4E4B-B015-EEB3BBA2B414}"/>
              </a:ext>
            </a:extLst>
          </p:cNvPr>
          <p:cNvSpPr txBox="1"/>
          <p:nvPr/>
        </p:nvSpPr>
        <p:spPr>
          <a:xfrm>
            <a:off x="4847521" y="3517022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87" name="Encoder">
            <a:extLst>
              <a:ext uri="{FF2B5EF4-FFF2-40B4-BE49-F238E27FC236}">
                <a16:creationId xmlns:a16="http://schemas.microsoft.com/office/drawing/2014/main" id="{4AF65F1C-1B67-4BD3-8D4F-13F71D3C2704}"/>
              </a:ext>
            </a:extLst>
          </p:cNvPr>
          <p:cNvSpPr txBox="1"/>
          <p:nvPr/>
        </p:nvSpPr>
        <p:spPr>
          <a:xfrm>
            <a:off x="4847521" y="3900486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88" name="Encoder">
            <a:extLst>
              <a:ext uri="{FF2B5EF4-FFF2-40B4-BE49-F238E27FC236}">
                <a16:creationId xmlns:a16="http://schemas.microsoft.com/office/drawing/2014/main" id="{AD17764C-7003-466D-A70F-5771F87443DE}"/>
              </a:ext>
            </a:extLst>
          </p:cNvPr>
          <p:cNvSpPr txBox="1"/>
          <p:nvPr/>
        </p:nvSpPr>
        <p:spPr>
          <a:xfrm>
            <a:off x="4847521" y="4278989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89" name="Encoder">
            <a:extLst>
              <a:ext uri="{FF2B5EF4-FFF2-40B4-BE49-F238E27FC236}">
                <a16:creationId xmlns:a16="http://schemas.microsoft.com/office/drawing/2014/main" id="{0C60CD82-17DA-4710-B919-A576E18524A8}"/>
              </a:ext>
            </a:extLst>
          </p:cNvPr>
          <p:cNvSpPr txBox="1"/>
          <p:nvPr/>
        </p:nvSpPr>
        <p:spPr>
          <a:xfrm>
            <a:off x="6403338" y="4278989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90" name="Encoder">
            <a:extLst>
              <a:ext uri="{FF2B5EF4-FFF2-40B4-BE49-F238E27FC236}">
                <a16:creationId xmlns:a16="http://schemas.microsoft.com/office/drawing/2014/main" id="{B07EF08A-2058-4D54-9772-44CFDDF969E8}"/>
              </a:ext>
            </a:extLst>
          </p:cNvPr>
          <p:cNvSpPr txBox="1"/>
          <p:nvPr/>
        </p:nvSpPr>
        <p:spPr>
          <a:xfrm>
            <a:off x="6403338" y="3896053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91" name="Encoder">
            <a:extLst>
              <a:ext uri="{FF2B5EF4-FFF2-40B4-BE49-F238E27FC236}">
                <a16:creationId xmlns:a16="http://schemas.microsoft.com/office/drawing/2014/main" id="{B4AE812E-350D-41BC-A973-AAF53DA80A7E}"/>
              </a:ext>
            </a:extLst>
          </p:cNvPr>
          <p:cNvSpPr txBox="1"/>
          <p:nvPr/>
        </p:nvSpPr>
        <p:spPr>
          <a:xfrm>
            <a:off x="6403338" y="3509370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92" name="Encoder">
            <a:extLst>
              <a:ext uri="{FF2B5EF4-FFF2-40B4-BE49-F238E27FC236}">
                <a16:creationId xmlns:a16="http://schemas.microsoft.com/office/drawing/2014/main" id="{652ED840-3642-47F4-9D85-470DCA8C0D75}"/>
              </a:ext>
            </a:extLst>
          </p:cNvPr>
          <p:cNvSpPr txBox="1"/>
          <p:nvPr/>
        </p:nvSpPr>
        <p:spPr>
          <a:xfrm>
            <a:off x="6403338" y="3119007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93" name="Encoder">
            <a:extLst>
              <a:ext uri="{FF2B5EF4-FFF2-40B4-BE49-F238E27FC236}">
                <a16:creationId xmlns:a16="http://schemas.microsoft.com/office/drawing/2014/main" id="{FF078422-7940-4CB4-83E0-178592511BF1}"/>
              </a:ext>
            </a:extLst>
          </p:cNvPr>
          <p:cNvSpPr txBox="1"/>
          <p:nvPr/>
        </p:nvSpPr>
        <p:spPr>
          <a:xfrm>
            <a:off x="6400879" y="2358573"/>
            <a:ext cx="799218" cy="295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600">
                <a:latin typeface="Myriad Pro"/>
              </a:rPr>
              <a:t>Encoder</a:t>
            </a:r>
          </a:p>
        </p:txBody>
      </p:sp>
      <p:sp>
        <p:nvSpPr>
          <p:cNvPr id="94" name="…">
            <a:extLst>
              <a:ext uri="{FF2B5EF4-FFF2-40B4-BE49-F238E27FC236}">
                <a16:creationId xmlns:a16="http://schemas.microsoft.com/office/drawing/2014/main" id="{1AA2DC03-5A00-4564-88D1-8A5C5C99A9B8}"/>
              </a:ext>
            </a:extLst>
          </p:cNvPr>
          <p:cNvSpPr txBox="1"/>
          <p:nvPr/>
        </p:nvSpPr>
        <p:spPr>
          <a:xfrm>
            <a:off x="6657329" y="2741683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…</a:t>
            </a:r>
          </a:p>
        </p:txBody>
      </p:sp>
      <p:sp>
        <p:nvSpPr>
          <p:cNvPr id="95" name="…">
            <a:extLst>
              <a:ext uri="{FF2B5EF4-FFF2-40B4-BE49-F238E27FC236}">
                <a16:creationId xmlns:a16="http://schemas.microsoft.com/office/drawing/2014/main" id="{F1120FD8-1493-457F-BC81-CB6FD3EA554E}"/>
              </a:ext>
            </a:extLst>
          </p:cNvPr>
          <p:cNvSpPr txBox="1"/>
          <p:nvPr/>
        </p:nvSpPr>
        <p:spPr>
          <a:xfrm>
            <a:off x="5090996" y="3118450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…</a:t>
            </a:r>
          </a:p>
        </p:txBody>
      </p:sp>
      <p:grpSp>
        <p:nvGrpSpPr>
          <p:cNvPr id="96" name="Group">
            <a:extLst>
              <a:ext uri="{FF2B5EF4-FFF2-40B4-BE49-F238E27FC236}">
                <a16:creationId xmlns:a16="http://schemas.microsoft.com/office/drawing/2014/main" id="{E2EFEFAD-4B24-4EF5-8BC7-FA840DB369ED}"/>
              </a:ext>
            </a:extLst>
          </p:cNvPr>
          <p:cNvGrpSpPr/>
          <p:nvPr/>
        </p:nvGrpSpPr>
        <p:grpSpPr>
          <a:xfrm>
            <a:off x="4864446" y="4800852"/>
            <a:ext cx="826696" cy="325884"/>
            <a:chOff x="0" y="-21893"/>
            <a:chExt cx="826695" cy="325882"/>
          </a:xfrm>
        </p:grpSpPr>
        <p:sp>
          <p:nvSpPr>
            <p:cNvPr id="97" name="BERT">
              <a:extLst>
                <a:ext uri="{FF2B5EF4-FFF2-40B4-BE49-F238E27FC236}">
                  <a16:creationId xmlns:a16="http://schemas.microsoft.com/office/drawing/2014/main" id="{8C9FC35F-E3B1-4D8A-9E36-98D764908488}"/>
                </a:ext>
              </a:extLst>
            </p:cNvPr>
            <p:cNvSpPr txBox="1"/>
            <p:nvPr/>
          </p:nvSpPr>
          <p:spPr>
            <a:xfrm>
              <a:off x="0" y="-21893"/>
              <a:ext cx="566270" cy="325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BERT</a:t>
              </a:r>
            </a:p>
          </p:txBody>
        </p:sp>
        <p:sp>
          <p:nvSpPr>
            <p:cNvPr id="98" name="Base">
              <a:extLst>
                <a:ext uri="{FF2B5EF4-FFF2-40B4-BE49-F238E27FC236}">
                  <a16:creationId xmlns:a16="http://schemas.microsoft.com/office/drawing/2014/main" id="{9157AEB3-E706-44A7-96F6-95BFF3B5D89D}"/>
                </a:ext>
              </a:extLst>
            </p:cNvPr>
            <p:cNvSpPr txBox="1"/>
            <p:nvPr/>
          </p:nvSpPr>
          <p:spPr>
            <a:xfrm>
              <a:off x="486833" y="80227"/>
              <a:ext cx="339862" cy="218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100" spc="11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Base</a:t>
              </a:r>
            </a:p>
          </p:txBody>
        </p:sp>
      </p:grpSp>
      <p:grpSp>
        <p:nvGrpSpPr>
          <p:cNvPr id="99" name="Group">
            <a:extLst>
              <a:ext uri="{FF2B5EF4-FFF2-40B4-BE49-F238E27FC236}">
                <a16:creationId xmlns:a16="http://schemas.microsoft.com/office/drawing/2014/main" id="{2D63B814-0FAD-4A1E-B253-0B7C020C3C31}"/>
              </a:ext>
            </a:extLst>
          </p:cNvPr>
          <p:cNvGrpSpPr/>
          <p:nvPr/>
        </p:nvGrpSpPr>
        <p:grpSpPr>
          <a:xfrm>
            <a:off x="6451946" y="4963792"/>
            <a:ext cx="1756834" cy="1318262"/>
            <a:chOff x="0" y="141047"/>
            <a:chExt cx="1756833" cy="1318260"/>
          </a:xfrm>
        </p:grpSpPr>
        <p:sp>
          <p:nvSpPr>
            <p:cNvPr id="100" name="BERT">
              <a:extLst>
                <a:ext uri="{FF2B5EF4-FFF2-40B4-BE49-F238E27FC236}">
                  <a16:creationId xmlns:a16="http://schemas.microsoft.com/office/drawing/2014/main" id="{F03AD687-0083-48EF-8533-D2AD2B86EEED}"/>
                </a:ext>
              </a:extLst>
            </p:cNvPr>
            <p:cNvSpPr/>
            <p:nvPr/>
          </p:nvSpPr>
          <p:spPr>
            <a:xfrm>
              <a:off x="0" y="14104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BERT</a:t>
              </a:r>
            </a:p>
          </p:txBody>
        </p:sp>
        <p:sp>
          <p:nvSpPr>
            <p:cNvPr id="101" name="Large">
              <a:extLst>
                <a:ext uri="{FF2B5EF4-FFF2-40B4-BE49-F238E27FC236}">
                  <a16:creationId xmlns:a16="http://schemas.microsoft.com/office/drawing/2014/main" id="{4F00FC4A-9D29-4FF2-BE36-1C76B276A321}"/>
                </a:ext>
              </a:extLst>
            </p:cNvPr>
            <p:cNvSpPr/>
            <p:nvPr/>
          </p:nvSpPr>
          <p:spPr>
            <a:xfrm>
              <a:off x="486833" y="18930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100" spc="11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Large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BERT</a:t>
            </a:r>
          </a:p>
        </p:txBody>
      </p:sp>
      <p:sp>
        <p:nvSpPr>
          <p:cNvPr id="1646" name="Дана прямоугольная матрица…"/>
          <p:cNvSpPr txBox="1"/>
          <p:nvPr/>
        </p:nvSpPr>
        <p:spPr>
          <a:xfrm>
            <a:off x="469900" y="787400"/>
            <a:ext cx="8519865" cy="103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Два вида токенов: подслова и управляющие токены</a:t>
            </a:r>
          </a:p>
          <a:p>
            <a:pPr marL="254000" indent="-254000">
              <a:spcBef>
                <a:spcPts val="1900"/>
              </a:spcBef>
              <a:buClr>
                <a:srgbClr val="2557A1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Токен [CLS] всегда на первой позиции</a:t>
            </a:r>
          </a:p>
        </p:txBody>
      </p:sp>
      <p:sp>
        <p:nvSpPr>
          <p:cNvPr id="1647" name="Rounded Rectangle"/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name="adj" fmla="val 9301"/>
            </a:avLst>
          </a:prstGeom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648" name="Line"/>
          <p:cNvSpPr/>
          <p:nvPr/>
        </p:nvSpPr>
        <p:spPr>
          <a:xfrm flipV="1">
            <a:off x="214904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9" name="Line"/>
          <p:cNvSpPr/>
          <p:nvPr/>
        </p:nvSpPr>
        <p:spPr>
          <a:xfrm flipV="1">
            <a:off x="262969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0" name="Line"/>
          <p:cNvSpPr/>
          <p:nvPr/>
        </p:nvSpPr>
        <p:spPr>
          <a:xfrm flipV="1">
            <a:off x="311034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1" name="Line"/>
          <p:cNvSpPr/>
          <p:nvPr/>
        </p:nvSpPr>
        <p:spPr>
          <a:xfrm flipV="1">
            <a:off x="359099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2" name="Line"/>
          <p:cNvSpPr/>
          <p:nvPr/>
        </p:nvSpPr>
        <p:spPr>
          <a:xfrm flipV="1">
            <a:off x="6858171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53" name="Rounded Rectangle"/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654" name="Encoder"/>
          <p:cNvSpPr txBox="1"/>
          <p:nvPr/>
        </p:nvSpPr>
        <p:spPr>
          <a:xfrm>
            <a:off x="4141392" y="2666510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655" name="Rounded Rectangle"/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656" name="Encoder"/>
          <p:cNvSpPr txBox="1"/>
          <p:nvPr/>
        </p:nvSpPr>
        <p:spPr>
          <a:xfrm>
            <a:off x="4146444" y="3641052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657" name="Rounded Rectangle"/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658" name="Encoder"/>
          <p:cNvSpPr txBox="1"/>
          <p:nvPr/>
        </p:nvSpPr>
        <p:spPr>
          <a:xfrm>
            <a:off x="4151496" y="4200969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659" name="…"/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660" name="…"/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661" name="12"/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12</a:t>
            </a:r>
          </a:p>
        </p:txBody>
      </p:sp>
      <p:sp>
        <p:nvSpPr>
          <p:cNvPr id="1662" name="2"/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1663" name="1"/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1664" name="1"/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1665" name="2"/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1666" name="3"/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3</a:t>
            </a:r>
          </a:p>
        </p:txBody>
      </p:sp>
      <p:sp>
        <p:nvSpPr>
          <p:cNvPr id="1667" name="4"/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4</a:t>
            </a:r>
          </a:p>
        </p:txBody>
      </p:sp>
      <p:sp>
        <p:nvSpPr>
          <p:cNvPr id="1668" name="512"/>
          <p:cNvSpPr txBox="1"/>
          <p:nvPr/>
        </p:nvSpPr>
        <p:spPr>
          <a:xfrm>
            <a:off x="6424479" y="4821860"/>
            <a:ext cx="430912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512</a:t>
            </a:r>
          </a:p>
        </p:txBody>
      </p:sp>
      <p:sp>
        <p:nvSpPr>
          <p:cNvPr id="1669" name="[CLS]"/>
          <p:cNvSpPr txBox="1"/>
          <p:nvPr/>
        </p:nvSpPr>
        <p:spPr>
          <a:xfrm>
            <a:off x="1856620" y="5232875"/>
            <a:ext cx="446751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999999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[CLS]</a:t>
            </a:r>
          </a:p>
        </p:txBody>
      </p:sp>
      <p:sp>
        <p:nvSpPr>
          <p:cNvPr id="1670" name="Help"/>
          <p:cNvSpPr txBox="1"/>
          <p:nvPr/>
        </p:nvSpPr>
        <p:spPr>
          <a:xfrm>
            <a:off x="2326557" y="5232875"/>
            <a:ext cx="417832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Help</a:t>
            </a:r>
          </a:p>
        </p:txBody>
      </p:sp>
      <p:sp>
        <p:nvSpPr>
          <p:cNvPr id="1671" name="Prince"/>
          <p:cNvSpPr txBox="1"/>
          <p:nvPr/>
        </p:nvSpPr>
        <p:spPr>
          <a:xfrm>
            <a:off x="2773034" y="5232875"/>
            <a:ext cx="549406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Prince</a:t>
            </a:r>
          </a:p>
        </p:txBody>
      </p:sp>
      <p:sp>
        <p:nvSpPr>
          <p:cNvPr id="1672" name="Mayuko"/>
          <p:cNvSpPr txBox="1"/>
          <p:nvPr/>
        </p:nvSpPr>
        <p:spPr>
          <a:xfrm>
            <a:off x="3351085" y="5245568"/>
            <a:ext cx="692074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 err="1">
                <a:solidFill>
                  <a:srgbClr val="265BA4"/>
                </a:solidFill>
                <a:latin typeface="Myriad Pro" panose="020B0503030403020204"/>
              </a:rPr>
              <a:t>Mayuko</a:t>
            </a:r>
            <a:endParaRPr sz="1500" dirty="0">
              <a:solidFill>
                <a:srgbClr val="265BA4"/>
              </a:solidFill>
              <a:latin typeface="Myriad Pro" panose="020B0503030403020204"/>
            </a:endParaRPr>
          </a:p>
        </p:txBody>
      </p:sp>
      <p:sp>
        <p:nvSpPr>
          <p:cNvPr id="1673" name="Rectangle"/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6C70B8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4" name="Square"/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75" name="Square"/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76" name="Square"/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77" name="Square"/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78" name="Rectangle"/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9" name="Square"/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0" name="Square"/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1" name="Square"/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2" name="Square"/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3" name="Rectangle"/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4" name="Square"/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5" name="Square"/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6" name="Square"/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7" name="Square"/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88" name="Rectangle"/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9" name="Square"/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0" name="Square"/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1" name="Square"/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2" name="Square"/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3" name="Rectangle"/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94" name="Square"/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5" name="Square"/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6" name="Square"/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7" name="Square"/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1698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Дана прямоугольная матрица…"/>
          <p:cNvSpPr txBox="1"/>
          <p:nvPr/>
        </p:nvSpPr>
        <p:spPr>
          <a:xfrm>
            <a:off x="741608" y="978492"/>
            <a:ext cx="7726148" cy="261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Вектор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небольшой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размерности</a:t>
            </a:r>
            <a:r>
              <a:rPr dirty="0">
                <a:latin typeface="Myriad Pro" panose="020B0503030403020204"/>
              </a:rPr>
              <a:t> (~300 </a:t>
            </a:r>
            <a:r>
              <a:rPr dirty="0" err="1">
                <a:latin typeface="Myriad Pro" panose="020B0503030403020204"/>
              </a:rPr>
              <a:t>компонент</a:t>
            </a:r>
            <a:r>
              <a:rPr dirty="0">
                <a:latin typeface="Myriad Pro" panose="020B0503030403020204"/>
              </a:rPr>
              <a:t>)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Размерность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зависит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количества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предложении</a:t>
            </a:r>
            <a:endParaRPr dirty="0">
              <a:latin typeface="Myriad Pro" panose="020B0503030403020204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Каждому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предложению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соответствует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один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</a:t>
            </a:r>
            <a:endParaRPr dirty="0">
              <a:latin typeface="Myriad Pro" panose="020B0503030403020204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Чем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ближе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смыслу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тем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ближе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предложений</a:t>
            </a:r>
            <a:endParaRPr dirty="0">
              <a:latin typeface="Myriad Pro" panose="020B0503030403020204"/>
            </a:endParaRPr>
          </a:p>
        </p:txBody>
      </p:sp>
      <p:grpSp>
        <p:nvGrpSpPr>
          <p:cNvPr id="145" name="Group"/>
          <p:cNvGrpSpPr/>
          <p:nvPr/>
        </p:nvGrpSpPr>
        <p:grpSpPr>
          <a:xfrm>
            <a:off x="708495" y="4476177"/>
            <a:ext cx="2113225" cy="1273262"/>
            <a:chOff x="0" y="0"/>
            <a:chExt cx="2113224" cy="1273260"/>
          </a:xfrm>
        </p:grpSpPr>
        <p:sp>
          <p:nvSpPr>
            <p:cNvPr id="142" name="Line"/>
            <p:cNvSpPr/>
            <p:nvPr/>
          </p:nvSpPr>
          <p:spPr>
            <a:xfrm flipV="1">
              <a:off x="0" y="0"/>
              <a:ext cx="1321619" cy="670573"/>
            </a:xfrm>
            <a:prstGeom prst="line">
              <a:avLst/>
            </a:prstGeom>
            <a:noFill/>
            <a:ln w="34925" cap="flat">
              <a:solidFill>
                <a:srgbClr val="1954A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Line"/>
            <p:cNvSpPr/>
            <p:nvPr/>
          </p:nvSpPr>
          <p:spPr>
            <a:xfrm flipV="1">
              <a:off x="746" y="549022"/>
              <a:ext cx="2096273" cy="119561"/>
            </a:xfrm>
            <a:prstGeom prst="line">
              <a:avLst/>
            </a:prstGeom>
            <a:noFill/>
            <a:ln w="34925" cap="flat">
              <a:solidFill>
                <a:srgbClr val="1954A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6291" y="679616"/>
              <a:ext cx="2106934" cy="593645"/>
            </a:xfrm>
            <a:prstGeom prst="line">
              <a:avLst/>
            </a:prstGeom>
            <a:noFill/>
            <a:ln w="34925" cap="flat">
              <a:solidFill>
                <a:srgbClr val="1954A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6" name="Лев - царь зверей"/>
          <p:cNvSpPr txBox="1"/>
          <p:nvPr/>
        </p:nvSpPr>
        <p:spPr>
          <a:xfrm>
            <a:off x="2159436" y="4113689"/>
            <a:ext cx="2445246" cy="38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200" spc="22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Лев - царь зверей</a:t>
            </a:r>
          </a:p>
        </p:txBody>
      </p:sp>
      <p:sp>
        <p:nvSpPr>
          <p:cNvPr id="147" name="Белка и Стрелка летят в космос"/>
          <p:cNvSpPr txBox="1"/>
          <p:nvPr/>
        </p:nvSpPr>
        <p:spPr>
          <a:xfrm>
            <a:off x="2998659" y="4865671"/>
            <a:ext cx="4206754" cy="38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200" spc="22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Белка и Стрелка летят в космос</a:t>
            </a:r>
          </a:p>
        </p:txBody>
      </p:sp>
      <p:sp>
        <p:nvSpPr>
          <p:cNvPr id="148" name="Зеленая стрелка разрешает поворот"/>
          <p:cNvSpPr txBox="1"/>
          <p:nvPr/>
        </p:nvSpPr>
        <p:spPr>
          <a:xfrm>
            <a:off x="2998659" y="5617654"/>
            <a:ext cx="4878861" cy="38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2200" spc="22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Зеленая стрелка разрешает поворот</a:t>
            </a:r>
          </a:p>
        </p:txBody>
      </p:sp>
      <p:sp>
        <p:nvSpPr>
          <p:cNvPr id="14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Что такое векторное представление предложения?</a:t>
            </a:r>
            <a:endParaRPr b="1"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Дана прямоугольная матрица…"/>
          <p:cNvSpPr txBox="1"/>
          <p:nvPr/>
        </p:nvSpPr>
        <p:spPr>
          <a:xfrm>
            <a:off x="469900" y="787400"/>
            <a:ext cx="8519865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Вектор токена [CLS] - векторное представление предложения</a:t>
            </a:r>
          </a:p>
        </p:txBody>
      </p:sp>
      <p:sp>
        <p:nvSpPr>
          <p:cNvPr id="1753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81FEA3EE-550B-4E2F-8EDD-E8C4B878CD53}"/>
              </a:ext>
            </a:extLst>
          </p:cNvPr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name="adj" fmla="val 9301"/>
            </a:avLst>
          </a:prstGeom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A0B7D452-A4DF-4A7E-9473-90CD24E1274C}"/>
              </a:ext>
            </a:extLst>
          </p:cNvPr>
          <p:cNvSpPr/>
          <p:nvPr/>
        </p:nvSpPr>
        <p:spPr>
          <a:xfrm flipV="1">
            <a:off x="214904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168A9AA1-E889-40E3-B5AD-4D3CAAA29E9E}"/>
              </a:ext>
            </a:extLst>
          </p:cNvPr>
          <p:cNvSpPr/>
          <p:nvPr/>
        </p:nvSpPr>
        <p:spPr>
          <a:xfrm flipV="1">
            <a:off x="262969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DDE4CDB1-3594-4A7F-A91E-53BF8267D694}"/>
              </a:ext>
            </a:extLst>
          </p:cNvPr>
          <p:cNvSpPr/>
          <p:nvPr/>
        </p:nvSpPr>
        <p:spPr>
          <a:xfrm flipV="1">
            <a:off x="311034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B7763DE0-5E47-48A5-A19E-6F3789D337C5}"/>
              </a:ext>
            </a:extLst>
          </p:cNvPr>
          <p:cNvSpPr/>
          <p:nvPr/>
        </p:nvSpPr>
        <p:spPr>
          <a:xfrm flipV="1">
            <a:off x="359099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193DBF87-E12B-42F4-B57D-05F70F40AEE9}"/>
              </a:ext>
            </a:extLst>
          </p:cNvPr>
          <p:cNvSpPr/>
          <p:nvPr/>
        </p:nvSpPr>
        <p:spPr>
          <a:xfrm flipV="1">
            <a:off x="6858171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45D7767-1812-4518-BD32-9E385BE32C9D}"/>
              </a:ext>
            </a:extLst>
          </p:cNvPr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9" name="Encoder">
            <a:extLst>
              <a:ext uri="{FF2B5EF4-FFF2-40B4-BE49-F238E27FC236}">
                <a16:creationId xmlns:a16="http://schemas.microsoft.com/office/drawing/2014/main" id="{7245F9B0-72D1-4E8F-AAAC-2C37DFB273AF}"/>
              </a:ext>
            </a:extLst>
          </p:cNvPr>
          <p:cNvSpPr txBox="1"/>
          <p:nvPr/>
        </p:nvSpPr>
        <p:spPr>
          <a:xfrm>
            <a:off x="4141392" y="2666510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D4951513-C69E-494E-B54E-FC13F2EAF8A2}"/>
              </a:ext>
            </a:extLst>
          </p:cNvPr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1" name="Encoder">
            <a:extLst>
              <a:ext uri="{FF2B5EF4-FFF2-40B4-BE49-F238E27FC236}">
                <a16:creationId xmlns:a16="http://schemas.microsoft.com/office/drawing/2014/main" id="{48620075-7A9B-4B7B-A298-795536310082}"/>
              </a:ext>
            </a:extLst>
          </p:cNvPr>
          <p:cNvSpPr txBox="1"/>
          <p:nvPr/>
        </p:nvSpPr>
        <p:spPr>
          <a:xfrm>
            <a:off x="4146444" y="3641052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F7AC39C4-4880-4986-AE1A-9EC4702425D7}"/>
              </a:ext>
            </a:extLst>
          </p:cNvPr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3" name="Encoder">
            <a:extLst>
              <a:ext uri="{FF2B5EF4-FFF2-40B4-BE49-F238E27FC236}">
                <a16:creationId xmlns:a16="http://schemas.microsoft.com/office/drawing/2014/main" id="{1830FC2F-C66B-4799-BEF5-6C0242112317}"/>
              </a:ext>
            </a:extLst>
          </p:cNvPr>
          <p:cNvSpPr txBox="1"/>
          <p:nvPr/>
        </p:nvSpPr>
        <p:spPr>
          <a:xfrm>
            <a:off x="4151496" y="4200969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4" name="…">
            <a:extLst>
              <a:ext uri="{FF2B5EF4-FFF2-40B4-BE49-F238E27FC236}">
                <a16:creationId xmlns:a16="http://schemas.microsoft.com/office/drawing/2014/main" id="{9D6CAD54-BC29-40CD-89FC-39F173A432AF}"/>
              </a:ext>
            </a:extLst>
          </p:cNvPr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5" name="…">
            <a:extLst>
              <a:ext uri="{FF2B5EF4-FFF2-40B4-BE49-F238E27FC236}">
                <a16:creationId xmlns:a16="http://schemas.microsoft.com/office/drawing/2014/main" id="{36203901-A28F-4872-8D49-C1F1107E662F}"/>
              </a:ext>
            </a:extLst>
          </p:cNvPr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6" name="12">
            <a:extLst>
              <a:ext uri="{FF2B5EF4-FFF2-40B4-BE49-F238E27FC236}">
                <a16:creationId xmlns:a16="http://schemas.microsoft.com/office/drawing/2014/main" id="{3C089847-4C9D-4F48-B535-BADC925420EB}"/>
              </a:ext>
            </a:extLst>
          </p:cNvPr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12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DF37D169-7E49-44B0-ACB1-114183F3BEBF}"/>
              </a:ext>
            </a:extLst>
          </p:cNvPr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9A19502D-20D2-4A86-89FC-BCBBF9588AF7}"/>
              </a:ext>
            </a:extLst>
          </p:cNvPr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19" name="1">
            <a:extLst>
              <a:ext uri="{FF2B5EF4-FFF2-40B4-BE49-F238E27FC236}">
                <a16:creationId xmlns:a16="http://schemas.microsoft.com/office/drawing/2014/main" id="{66348A76-AAAB-493B-82C2-378F62F431CF}"/>
              </a:ext>
            </a:extLst>
          </p:cNvPr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4E154CC9-AE04-4587-B1F2-0D08C5D816EE}"/>
              </a:ext>
            </a:extLst>
          </p:cNvPr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4EFE2AF2-B928-4AB7-8352-BB22CAA4B2B2}"/>
              </a:ext>
            </a:extLst>
          </p:cNvPr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3</a:t>
            </a:r>
          </a:p>
        </p:txBody>
      </p:sp>
      <p:sp>
        <p:nvSpPr>
          <p:cNvPr id="22" name="4">
            <a:extLst>
              <a:ext uri="{FF2B5EF4-FFF2-40B4-BE49-F238E27FC236}">
                <a16:creationId xmlns:a16="http://schemas.microsoft.com/office/drawing/2014/main" id="{7CF78FB4-728A-49EA-92D9-C43E91FC2442}"/>
              </a:ext>
            </a:extLst>
          </p:cNvPr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4</a:t>
            </a:r>
          </a:p>
        </p:txBody>
      </p:sp>
      <p:sp>
        <p:nvSpPr>
          <p:cNvPr id="23" name="512">
            <a:extLst>
              <a:ext uri="{FF2B5EF4-FFF2-40B4-BE49-F238E27FC236}">
                <a16:creationId xmlns:a16="http://schemas.microsoft.com/office/drawing/2014/main" id="{D623E677-204A-480D-8DF6-57CE2A348798}"/>
              </a:ext>
            </a:extLst>
          </p:cNvPr>
          <p:cNvSpPr txBox="1"/>
          <p:nvPr/>
        </p:nvSpPr>
        <p:spPr>
          <a:xfrm>
            <a:off x="6424479" y="4821860"/>
            <a:ext cx="430912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512</a:t>
            </a: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3958595C-B227-4870-9B46-11C1340BAF9D}"/>
              </a:ext>
            </a:extLst>
          </p:cNvPr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6C70B8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Square">
            <a:extLst>
              <a:ext uri="{FF2B5EF4-FFF2-40B4-BE49-F238E27FC236}">
                <a16:creationId xmlns:a16="http://schemas.microsoft.com/office/drawing/2014/main" id="{89CA751C-AAEC-4CB8-9B4D-6FEF3D502BB3}"/>
              </a:ext>
            </a:extLst>
          </p:cNvPr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0" name="Square">
            <a:extLst>
              <a:ext uri="{FF2B5EF4-FFF2-40B4-BE49-F238E27FC236}">
                <a16:creationId xmlns:a16="http://schemas.microsoft.com/office/drawing/2014/main" id="{9FA339D3-800D-449C-B6BF-4AC305D0B066}"/>
              </a:ext>
            </a:extLst>
          </p:cNvPr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1" name="Square">
            <a:extLst>
              <a:ext uri="{FF2B5EF4-FFF2-40B4-BE49-F238E27FC236}">
                <a16:creationId xmlns:a16="http://schemas.microsoft.com/office/drawing/2014/main" id="{7F105013-EAB2-4440-92C7-D3206FAE8D33}"/>
              </a:ext>
            </a:extLst>
          </p:cNvPr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ABCEABD9-2C58-4BD1-9BEA-60724B02DAEC}"/>
              </a:ext>
            </a:extLst>
          </p:cNvPr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FFAEE863-238D-4743-9C1E-AF3AB3E91A1F}"/>
              </a:ext>
            </a:extLst>
          </p:cNvPr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11BCEE40-204E-40F1-BADC-AEB676796046}"/>
              </a:ext>
            </a:extLst>
          </p:cNvPr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687CE5F3-FF8B-427B-9174-79623469EA2E}"/>
              </a:ext>
            </a:extLst>
          </p:cNvPr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6" name="Square">
            <a:extLst>
              <a:ext uri="{FF2B5EF4-FFF2-40B4-BE49-F238E27FC236}">
                <a16:creationId xmlns:a16="http://schemas.microsoft.com/office/drawing/2014/main" id="{653CE4CD-B807-4A40-A780-F561F04ACFA5}"/>
              </a:ext>
            </a:extLst>
          </p:cNvPr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7" name="Square">
            <a:extLst>
              <a:ext uri="{FF2B5EF4-FFF2-40B4-BE49-F238E27FC236}">
                <a16:creationId xmlns:a16="http://schemas.microsoft.com/office/drawing/2014/main" id="{0F4D077E-E79F-433C-8D1E-04803C08E8DF}"/>
              </a:ext>
            </a:extLst>
          </p:cNvPr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8517A2A7-ADD9-45C8-9257-5E974215C3C3}"/>
              </a:ext>
            </a:extLst>
          </p:cNvPr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Square">
            <a:extLst>
              <a:ext uri="{FF2B5EF4-FFF2-40B4-BE49-F238E27FC236}">
                <a16:creationId xmlns:a16="http://schemas.microsoft.com/office/drawing/2014/main" id="{88E2D8A3-E188-435E-B42B-98EC0266EE1E}"/>
              </a:ext>
            </a:extLst>
          </p:cNvPr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0" name="Square">
            <a:extLst>
              <a:ext uri="{FF2B5EF4-FFF2-40B4-BE49-F238E27FC236}">
                <a16:creationId xmlns:a16="http://schemas.microsoft.com/office/drawing/2014/main" id="{5AD3BF42-876D-4C39-BBDF-44606692AC40}"/>
              </a:ext>
            </a:extLst>
          </p:cNvPr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1" name="Square">
            <a:extLst>
              <a:ext uri="{FF2B5EF4-FFF2-40B4-BE49-F238E27FC236}">
                <a16:creationId xmlns:a16="http://schemas.microsoft.com/office/drawing/2014/main" id="{704A0802-28CF-4061-91A3-86E3CA3E6C39}"/>
              </a:ext>
            </a:extLst>
          </p:cNvPr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2" name="Square">
            <a:extLst>
              <a:ext uri="{FF2B5EF4-FFF2-40B4-BE49-F238E27FC236}">
                <a16:creationId xmlns:a16="http://schemas.microsoft.com/office/drawing/2014/main" id="{329CE3F3-BFBE-473C-9AE3-CD1239873C6D}"/>
              </a:ext>
            </a:extLst>
          </p:cNvPr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3" name="Rectangle">
            <a:extLst>
              <a:ext uri="{FF2B5EF4-FFF2-40B4-BE49-F238E27FC236}">
                <a16:creationId xmlns:a16="http://schemas.microsoft.com/office/drawing/2014/main" id="{17D75327-B29C-4DD8-AD24-5D46AA55401D}"/>
              </a:ext>
            </a:extLst>
          </p:cNvPr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" name="Square">
            <a:extLst>
              <a:ext uri="{FF2B5EF4-FFF2-40B4-BE49-F238E27FC236}">
                <a16:creationId xmlns:a16="http://schemas.microsoft.com/office/drawing/2014/main" id="{2057C0C7-680A-4F33-987D-D9F710782AAE}"/>
              </a:ext>
            </a:extLst>
          </p:cNvPr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5" name="Square">
            <a:extLst>
              <a:ext uri="{FF2B5EF4-FFF2-40B4-BE49-F238E27FC236}">
                <a16:creationId xmlns:a16="http://schemas.microsoft.com/office/drawing/2014/main" id="{E9B9C8ED-65B6-48E9-8700-6B99013F7B80}"/>
              </a:ext>
            </a:extLst>
          </p:cNvPr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6" name="Square">
            <a:extLst>
              <a:ext uri="{FF2B5EF4-FFF2-40B4-BE49-F238E27FC236}">
                <a16:creationId xmlns:a16="http://schemas.microsoft.com/office/drawing/2014/main" id="{B1320E34-A970-49A1-B230-5BFBAE2368A6}"/>
              </a:ext>
            </a:extLst>
          </p:cNvPr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7" name="Square">
            <a:extLst>
              <a:ext uri="{FF2B5EF4-FFF2-40B4-BE49-F238E27FC236}">
                <a16:creationId xmlns:a16="http://schemas.microsoft.com/office/drawing/2014/main" id="{F38280AD-7F31-4EDE-8B67-4F23DA49B46A}"/>
              </a:ext>
            </a:extLst>
          </p:cNvPr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8" name="Rectangle">
            <a:extLst>
              <a:ext uri="{FF2B5EF4-FFF2-40B4-BE49-F238E27FC236}">
                <a16:creationId xmlns:a16="http://schemas.microsoft.com/office/drawing/2014/main" id="{1D7DFA6E-DF40-41EF-8DC0-ED813E7FC951}"/>
              </a:ext>
            </a:extLst>
          </p:cNvPr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9" name="Square">
            <a:extLst>
              <a:ext uri="{FF2B5EF4-FFF2-40B4-BE49-F238E27FC236}">
                <a16:creationId xmlns:a16="http://schemas.microsoft.com/office/drawing/2014/main" id="{DC1CE0CC-384C-4FA1-9759-EA273C6A2B09}"/>
              </a:ext>
            </a:extLst>
          </p:cNvPr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0" name="Square">
            <a:extLst>
              <a:ext uri="{FF2B5EF4-FFF2-40B4-BE49-F238E27FC236}">
                <a16:creationId xmlns:a16="http://schemas.microsoft.com/office/drawing/2014/main" id="{9ED200A2-23BD-4F2F-AD02-44E8DE07D7C9}"/>
              </a:ext>
            </a:extLst>
          </p:cNvPr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1" name="Square">
            <a:extLst>
              <a:ext uri="{FF2B5EF4-FFF2-40B4-BE49-F238E27FC236}">
                <a16:creationId xmlns:a16="http://schemas.microsoft.com/office/drawing/2014/main" id="{244FBFC4-9FC0-477B-B941-77F84533AB4F}"/>
              </a:ext>
            </a:extLst>
          </p:cNvPr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2" name="Square">
            <a:extLst>
              <a:ext uri="{FF2B5EF4-FFF2-40B4-BE49-F238E27FC236}">
                <a16:creationId xmlns:a16="http://schemas.microsoft.com/office/drawing/2014/main" id="{D843A9E6-FDF6-4240-83A7-EA69963FE3A2}"/>
              </a:ext>
            </a:extLst>
          </p:cNvPr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7362F12A-28E5-40E6-9163-24AC391E6002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BERT</a:t>
            </a:r>
          </a:p>
        </p:txBody>
      </p:sp>
      <p:sp>
        <p:nvSpPr>
          <p:cNvPr id="56" name="[CLS]">
            <a:extLst>
              <a:ext uri="{FF2B5EF4-FFF2-40B4-BE49-F238E27FC236}">
                <a16:creationId xmlns:a16="http://schemas.microsoft.com/office/drawing/2014/main" id="{7C39A1A3-EE4E-E146-89C8-4FA0A298A409}"/>
              </a:ext>
            </a:extLst>
          </p:cNvPr>
          <p:cNvSpPr txBox="1"/>
          <p:nvPr/>
        </p:nvSpPr>
        <p:spPr>
          <a:xfrm>
            <a:off x="1856620" y="5232875"/>
            <a:ext cx="446751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999999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[CLS]</a:t>
            </a:r>
          </a:p>
        </p:txBody>
      </p:sp>
      <p:sp>
        <p:nvSpPr>
          <p:cNvPr id="57" name="Help">
            <a:extLst>
              <a:ext uri="{FF2B5EF4-FFF2-40B4-BE49-F238E27FC236}">
                <a16:creationId xmlns:a16="http://schemas.microsoft.com/office/drawing/2014/main" id="{5146ABD3-8A46-9246-8347-53D546B2D415}"/>
              </a:ext>
            </a:extLst>
          </p:cNvPr>
          <p:cNvSpPr txBox="1"/>
          <p:nvPr/>
        </p:nvSpPr>
        <p:spPr>
          <a:xfrm>
            <a:off x="2326557" y="5232875"/>
            <a:ext cx="417832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Help</a:t>
            </a:r>
          </a:p>
        </p:txBody>
      </p:sp>
      <p:sp>
        <p:nvSpPr>
          <p:cNvPr id="58" name="Prince">
            <a:extLst>
              <a:ext uri="{FF2B5EF4-FFF2-40B4-BE49-F238E27FC236}">
                <a16:creationId xmlns:a16="http://schemas.microsoft.com/office/drawing/2014/main" id="{C1AC5F6A-E7CD-9945-BFA7-192D0DA910E1}"/>
              </a:ext>
            </a:extLst>
          </p:cNvPr>
          <p:cNvSpPr txBox="1"/>
          <p:nvPr/>
        </p:nvSpPr>
        <p:spPr>
          <a:xfrm>
            <a:off x="2773034" y="5232875"/>
            <a:ext cx="549406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Prince</a:t>
            </a:r>
          </a:p>
        </p:txBody>
      </p:sp>
      <p:sp>
        <p:nvSpPr>
          <p:cNvPr id="59" name="Mayuko">
            <a:extLst>
              <a:ext uri="{FF2B5EF4-FFF2-40B4-BE49-F238E27FC236}">
                <a16:creationId xmlns:a16="http://schemas.microsoft.com/office/drawing/2014/main" id="{A43F2529-D3C6-CD4D-8EF9-A4CE3D894467}"/>
              </a:ext>
            </a:extLst>
          </p:cNvPr>
          <p:cNvSpPr txBox="1"/>
          <p:nvPr/>
        </p:nvSpPr>
        <p:spPr>
          <a:xfrm>
            <a:off x="3351085" y="5245568"/>
            <a:ext cx="692074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 err="1">
                <a:solidFill>
                  <a:srgbClr val="265BA4"/>
                </a:solidFill>
                <a:latin typeface="Myriad Pro" panose="020B0503030403020204"/>
              </a:rPr>
              <a:t>Mayuko</a:t>
            </a:r>
            <a:endParaRPr sz="1500" dirty="0">
              <a:solidFill>
                <a:srgbClr val="265BA4"/>
              </a:solidFill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Дана прямоугольная матрица…"/>
          <p:cNvSpPr txBox="1"/>
          <p:nvPr/>
        </p:nvSpPr>
        <p:spPr>
          <a:xfrm>
            <a:off x="469900" y="787400"/>
            <a:ext cx="851986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Остальные токены - векторные представления подслов</a:t>
            </a:r>
          </a:p>
        </p:txBody>
      </p:sp>
      <p:sp>
        <p:nvSpPr>
          <p:cNvPr id="1808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841916C3-0FA6-4225-9AE7-0D9C3D8A2877}"/>
              </a:ext>
            </a:extLst>
          </p:cNvPr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name="adj" fmla="val 9301"/>
            </a:avLst>
          </a:prstGeom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6ED8DC7A-212B-4ECE-BE36-4638EB51938B}"/>
              </a:ext>
            </a:extLst>
          </p:cNvPr>
          <p:cNvSpPr/>
          <p:nvPr/>
        </p:nvSpPr>
        <p:spPr>
          <a:xfrm flipV="1">
            <a:off x="214904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714B2744-5DD6-406B-A55C-1FCFA2A86ACC}"/>
              </a:ext>
            </a:extLst>
          </p:cNvPr>
          <p:cNvSpPr/>
          <p:nvPr/>
        </p:nvSpPr>
        <p:spPr>
          <a:xfrm flipV="1">
            <a:off x="2629697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23B2A37-5919-4885-B997-3651B4ECD111}"/>
              </a:ext>
            </a:extLst>
          </p:cNvPr>
          <p:cNvSpPr/>
          <p:nvPr/>
        </p:nvSpPr>
        <p:spPr>
          <a:xfrm flipV="1">
            <a:off x="311034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10335C6A-90A8-4A31-828B-53D2F924B210}"/>
              </a:ext>
            </a:extLst>
          </p:cNvPr>
          <p:cNvSpPr/>
          <p:nvPr/>
        </p:nvSpPr>
        <p:spPr>
          <a:xfrm flipV="1">
            <a:off x="3590998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B4070AE7-EAD5-4E74-8A56-F004907A9554}"/>
              </a:ext>
            </a:extLst>
          </p:cNvPr>
          <p:cNvSpPr/>
          <p:nvPr/>
        </p:nvSpPr>
        <p:spPr>
          <a:xfrm flipV="1">
            <a:off x="6858171" y="2268280"/>
            <a:ext cx="1" cy="293561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18395652-051C-462F-B057-A499DA2C5D69}"/>
              </a:ext>
            </a:extLst>
          </p:cNvPr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9" name="Encoder">
            <a:extLst>
              <a:ext uri="{FF2B5EF4-FFF2-40B4-BE49-F238E27FC236}">
                <a16:creationId xmlns:a16="http://schemas.microsoft.com/office/drawing/2014/main" id="{B5471339-AD83-4364-BA9D-426B0F3FE645}"/>
              </a:ext>
            </a:extLst>
          </p:cNvPr>
          <p:cNvSpPr txBox="1"/>
          <p:nvPr/>
        </p:nvSpPr>
        <p:spPr>
          <a:xfrm>
            <a:off x="4141392" y="2666510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F0C4B668-E127-4261-A7B5-6D950080951A}"/>
              </a:ext>
            </a:extLst>
          </p:cNvPr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1" name="Encoder">
            <a:extLst>
              <a:ext uri="{FF2B5EF4-FFF2-40B4-BE49-F238E27FC236}">
                <a16:creationId xmlns:a16="http://schemas.microsoft.com/office/drawing/2014/main" id="{240E4EDF-455C-4A78-BABD-A4368080404C}"/>
              </a:ext>
            </a:extLst>
          </p:cNvPr>
          <p:cNvSpPr txBox="1"/>
          <p:nvPr/>
        </p:nvSpPr>
        <p:spPr>
          <a:xfrm>
            <a:off x="4146444" y="3641052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D3A00E2-1E55-4239-9888-8D2ADD34237B}"/>
              </a:ext>
            </a:extLst>
          </p:cNvPr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3" name="Encoder">
            <a:extLst>
              <a:ext uri="{FF2B5EF4-FFF2-40B4-BE49-F238E27FC236}">
                <a16:creationId xmlns:a16="http://schemas.microsoft.com/office/drawing/2014/main" id="{75F3095D-8630-4FCE-9BD0-194F64D92428}"/>
              </a:ext>
            </a:extLst>
          </p:cNvPr>
          <p:cNvSpPr txBox="1"/>
          <p:nvPr/>
        </p:nvSpPr>
        <p:spPr>
          <a:xfrm>
            <a:off x="4151496" y="4200969"/>
            <a:ext cx="89059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Encoder</a:t>
            </a:r>
          </a:p>
        </p:txBody>
      </p:sp>
      <p:sp>
        <p:nvSpPr>
          <p:cNvPr id="14" name="…">
            <a:extLst>
              <a:ext uri="{FF2B5EF4-FFF2-40B4-BE49-F238E27FC236}">
                <a16:creationId xmlns:a16="http://schemas.microsoft.com/office/drawing/2014/main" id="{0FDFA1DE-15D5-4DA0-8CC0-ACDD7E616FAC}"/>
              </a:ext>
            </a:extLst>
          </p:cNvPr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5" name="…">
            <a:extLst>
              <a:ext uri="{FF2B5EF4-FFF2-40B4-BE49-F238E27FC236}">
                <a16:creationId xmlns:a16="http://schemas.microsoft.com/office/drawing/2014/main" id="{FB8796FC-D717-4CB9-90F7-6A3DD9E91B7E}"/>
              </a:ext>
            </a:extLst>
          </p:cNvPr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6" name="12">
            <a:extLst>
              <a:ext uri="{FF2B5EF4-FFF2-40B4-BE49-F238E27FC236}">
                <a16:creationId xmlns:a16="http://schemas.microsoft.com/office/drawing/2014/main" id="{121D2984-1B82-4805-895C-775C7F98DB1F}"/>
              </a:ext>
            </a:extLst>
          </p:cNvPr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12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987893E2-53F8-4A92-A0AF-20995F9925C0}"/>
              </a:ext>
            </a:extLst>
          </p:cNvPr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2413BC4B-0311-41DB-A71E-C656F3CC82B5}"/>
              </a:ext>
            </a:extLst>
          </p:cNvPr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19" name="1">
            <a:extLst>
              <a:ext uri="{FF2B5EF4-FFF2-40B4-BE49-F238E27FC236}">
                <a16:creationId xmlns:a16="http://schemas.microsoft.com/office/drawing/2014/main" id="{4A670214-D40A-4140-969E-C5EF06594852}"/>
              </a:ext>
            </a:extLst>
          </p:cNvPr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</a:t>
            </a:r>
          </a:p>
        </p:txBody>
      </p:sp>
      <p:sp>
        <p:nvSpPr>
          <p:cNvPr id="20" name="2">
            <a:extLst>
              <a:ext uri="{FF2B5EF4-FFF2-40B4-BE49-F238E27FC236}">
                <a16:creationId xmlns:a16="http://schemas.microsoft.com/office/drawing/2014/main" id="{58458BCA-09CE-4A31-AF89-F4776E61BDAC}"/>
              </a:ext>
            </a:extLst>
          </p:cNvPr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2</a:t>
            </a:r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9CEFC9C3-2A46-4A74-B3F6-D52EA97DA72C}"/>
              </a:ext>
            </a:extLst>
          </p:cNvPr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3</a:t>
            </a:r>
          </a:p>
        </p:txBody>
      </p:sp>
      <p:sp>
        <p:nvSpPr>
          <p:cNvPr id="22" name="4">
            <a:extLst>
              <a:ext uri="{FF2B5EF4-FFF2-40B4-BE49-F238E27FC236}">
                <a16:creationId xmlns:a16="http://schemas.microsoft.com/office/drawing/2014/main" id="{16C25346-A9C1-4358-A5E7-B8B112D3F766}"/>
              </a:ext>
            </a:extLst>
          </p:cNvPr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4</a:t>
            </a:r>
          </a:p>
        </p:txBody>
      </p:sp>
      <p:sp>
        <p:nvSpPr>
          <p:cNvPr id="23" name="512">
            <a:extLst>
              <a:ext uri="{FF2B5EF4-FFF2-40B4-BE49-F238E27FC236}">
                <a16:creationId xmlns:a16="http://schemas.microsoft.com/office/drawing/2014/main" id="{DEB4F056-7728-4FB4-A8B7-1948851D8FAA}"/>
              </a:ext>
            </a:extLst>
          </p:cNvPr>
          <p:cNvSpPr txBox="1"/>
          <p:nvPr/>
        </p:nvSpPr>
        <p:spPr>
          <a:xfrm>
            <a:off x="6424479" y="4821860"/>
            <a:ext cx="430912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512</a:t>
            </a: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253868AE-A8E9-4D8D-B5E0-CF41305211A8}"/>
              </a:ext>
            </a:extLst>
          </p:cNvPr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6C70B8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Square">
            <a:extLst>
              <a:ext uri="{FF2B5EF4-FFF2-40B4-BE49-F238E27FC236}">
                <a16:creationId xmlns:a16="http://schemas.microsoft.com/office/drawing/2014/main" id="{D2205734-641D-4D12-9314-4EB2D33B6FB9}"/>
              </a:ext>
            </a:extLst>
          </p:cNvPr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0" name="Square">
            <a:extLst>
              <a:ext uri="{FF2B5EF4-FFF2-40B4-BE49-F238E27FC236}">
                <a16:creationId xmlns:a16="http://schemas.microsoft.com/office/drawing/2014/main" id="{5697861B-3547-4DB8-A1FD-B9BDA7509D32}"/>
              </a:ext>
            </a:extLst>
          </p:cNvPr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1" name="Square">
            <a:extLst>
              <a:ext uri="{FF2B5EF4-FFF2-40B4-BE49-F238E27FC236}">
                <a16:creationId xmlns:a16="http://schemas.microsoft.com/office/drawing/2014/main" id="{5C0F30DD-26D6-4671-BA07-7DBCD407E46B}"/>
              </a:ext>
            </a:extLst>
          </p:cNvPr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2" name="Square">
            <a:extLst>
              <a:ext uri="{FF2B5EF4-FFF2-40B4-BE49-F238E27FC236}">
                <a16:creationId xmlns:a16="http://schemas.microsoft.com/office/drawing/2014/main" id="{40A837B0-96BD-4343-B411-4A679053C206}"/>
              </a:ext>
            </a:extLst>
          </p:cNvPr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w="12700">
            <a:solidFill>
              <a:srgbClr val="6C70B8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F5026501-FF64-40CA-B074-807D7C598E3C}"/>
              </a:ext>
            </a:extLst>
          </p:cNvPr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Square">
            <a:extLst>
              <a:ext uri="{FF2B5EF4-FFF2-40B4-BE49-F238E27FC236}">
                <a16:creationId xmlns:a16="http://schemas.microsoft.com/office/drawing/2014/main" id="{7873F8F6-4851-45F9-BA00-103D18211990}"/>
              </a:ext>
            </a:extLst>
          </p:cNvPr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17CD3ED7-BAE9-443E-BE28-320D42EE4F9E}"/>
              </a:ext>
            </a:extLst>
          </p:cNvPr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6" name="Square">
            <a:extLst>
              <a:ext uri="{FF2B5EF4-FFF2-40B4-BE49-F238E27FC236}">
                <a16:creationId xmlns:a16="http://schemas.microsoft.com/office/drawing/2014/main" id="{11CA93DC-1D73-4AFE-ABA5-AF876C5F98B9}"/>
              </a:ext>
            </a:extLst>
          </p:cNvPr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7" name="Square">
            <a:extLst>
              <a:ext uri="{FF2B5EF4-FFF2-40B4-BE49-F238E27FC236}">
                <a16:creationId xmlns:a16="http://schemas.microsoft.com/office/drawing/2014/main" id="{4FA9754B-2009-450E-ADDF-6324CCC2F498}"/>
              </a:ext>
            </a:extLst>
          </p:cNvPr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2461EDD0-70AA-4D39-80C2-4CB3260F648E}"/>
              </a:ext>
            </a:extLst>
          </p:cNvPr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Square">
            <a:extLst>
              <a:ext uri="{FF2B5EF4-FFF2-40B4-BE49-F238E27FC236}">
                <a16:creationId xmlns:a16="http://schemas.microsoft.com/office/drawing/2014/main" id="{700CF4D1-DE02-48B5-97D0-504189B7BAFE}"/>
              </a:ext>
            </a:extLst>
          </p:cNvPr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0" name="Square">
            <a:extLst>
              <a:ext uri="{FF2B5EF4-FFF2-40B4-BE49-F238E27FC236}">
                <a16:creationId xmlns:a16="http://schemas.microsoft.com/office/drawing/2014/main" id="{CD12B37D-047B-4876-80F1-332711436894}"/>
              </a:ext>
            </a:extLst>
          </p:cNvPr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1" name="Square">
            <a:extLst>
              <a:ext uri="{FF2B5EF4-FFF2-40B4-BE49-F238E27FC236}">
                <a16:creationId xmlns:a16="http://schemas.microsoft.com/office/drawing/2014/main" id="{839E187B-32AF-4B64-B163-1C33CCF13817}"/>
              </a:ext>
            </a:extLst>
          </p:cNvPr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2" name="Square">
            <a:extLst>
              <a:ext uri="{FF2B5EF4-FFF2-40B4-BE49-F238E27FC236}">
                <a16:creationId xmlns:a16="http://schemas.microsoft.com/office/drawing/2014/main" id="{7D1FBE0D-C85E-4F84-9020-5019CB0014D4}"/>
              </a:ext>
            </a:extLst>
          </p:cNvPr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3" name="Rectangle">
            <a:extLst>
              <a:ext uri="{FF2B5EF4-FFF2-40B4-BE49-F238E27FC236}">
                <a16:creationId xmlns:a16="http://schemas.microsoft.com/office/drawing/2014/main" id="{32252A6A-6D0B-4607-856E-65AE9D57CC29}"/>
              </a:ext>
            </a:extLst>
          </p:cNvPr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" name="Square">
            <a:extLst>
              <a:ext uri="{FF2B5EF4-FFF2-40B4-BE49-F238E27FC236}">
                <a16:creationId xmlns:a16="http://schemas.microsoft.com/office/drawing/2014/main" id="{A00B7CB4-6C87-45C0-8E32-BE6DA85965DF}"/>
              </a:ext>
            </a:extLst>
          </p:cNvPr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5" name="Square">
            <a:extLst>
              <a:ext uri="{FF2B5EF4-FFF2-40B4-BE49-F238E27FC236}">
                <a16:creationId xmlns:a16="http://schemas.microsoft.com/office/drawing/2014/main" id="{2B01D91F-8BA2-4ADB-82EA-23CC70234DA9}"/>
              </a:ext>
            </a:extLst>
          </p:cNvPr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6" name="Square">
            <a:extLst>
              <a:ext uri="{FF2B5EF4-FFF2-40B4-BE49-F238E27FC236}">
                <a16:creationId xmlns:a16="http://schemas.microsoft.com/office/drawing/2014/main" id="{FAA04DDB-0C98-4468-96B4-3D8F6B0500E2}"/>
              </a:ext>
            </a:extLst>
          </p:cNvPr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7" name="Square">
            <a:extLst>
              <a:ext uri="{FF2B5EF4-FFF2-40B4-BE49-F238E27FC236}">
                <a16:creationId xmlns:a16="http://schemas.microsoft.com/office/drawing/2014/main" id="{E21CF43F-822A-495F-89EB-1ABBEF5FA1E6}"/>
              </a:ext>
            </a:extLst>
          </p:cNvPr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48" name="Rectangle">
            <a:extLst>
              <a:ext uri="{FF2B5EF4-FFF2-40B4-BE49-F238E27FC236}">
                <a16:creationId xmlns:a16="http://schemas.microsoft.com/office/drawing/2014/main" id="{5B793A43-137E-4E5D-B690-769F1AC3471A}"/>
              </a:ext>
            </a:extLst>
          </p:cNvPr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w="34925">
            <a:solidFill>
              <a:srgbClr val="868EEA"/>
            </a:solidFill>
            <a:miter lim="400000"/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35718" tIns="35718" rIns="35718" bIns="35718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9" name="Square">
            <a:extLst>
              <a:ext uri="{FF2B5EF4-FFF2-40B4-BE49-F238E27FC236}">
                <a16:creationId xmlns:a16="http://schemas.microsoft.com/office/drawing/2014/main" id="{DDFD2437-0BA7-45D1-9CDE-47C4B78235B6}"/>
              </a:ext>
            </a:extLst>
          </p:cNvPr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0" name="Square">
            <a:extLst>
              <a:ext uri="{FF2B5EF4-FFF2-40B4-BE49-F238E27FC236}">
                <a16:creationId xmlns:a16="http://schemas.microsoft.com/office/drawing/2014/main" id="{3CB83C80-3CD7-436C-B265-7F4E3358DE63}"/>
              </a:ext>
            </a:extLst>
          </p:cNvPr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1" name="Square">
            <a:extLst>
              <a:ext uri="{FF2B5EF4-FFF2-40B4-BE49-F238E27FC236}">
                <a16:creationId xmlns:a16="http://schemas.microsoft.com/office/drawing/2014/main" id="{ECD2D494-8FED-40BE-942A-DC9F02E6C7C0}"/>
              </a:ext>
            </a:extLst>
          </p:cNvPr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2" name="Square">
            <a:extLst>
              <a:ext uri="{FF2B5EF4-FFF2-40B4-BE49-F238E27FC236}">
                <a16:creationId xmlns:a16="http://schemas.microsoft.com/office/drawing/2014/main" id="{1B3F3973-6675-4866-986E-15E00DC9113F}"/>
              </a:ext>
            </a:extLst>
          </p:cNvPr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w="12700">
            <a:solidFill>
              <a:srgbClr val="868EEA"/>
            </a:solidFill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</p:txBody>
      </p:sp>
      <p:sp>
        <p:nvSpPr>
          <p:cNvPr id="53" name="Title 2">
            <a:extLst>
              <a:ext uri="{FF2B5EF4-FFF2-40B4-BE49-F238E27FC236}">
                <a16:creationId xmlns:a16="http://schemas.microsoft.com/office/drawing/2014/main" id="{1F25E003-A155-4595-BBB1-307B3FCA5FE4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BERT</a:t>
            </a:r>
          </a:p>
        </p:txBody>
      </p:sp>
      <p:sp>
        <p:nvSpPr>
          <p:cNvPr id="56" name="[CLS]">
            <a:extLst>
              <a:ext uri="{FF2B5EF4-FFF2-40B4-BE49-F238E27FC236}">
                <a16:creationId xmlns:a16="http://schemas.microsoft.com/office/drawing/2014/main" id="{E35911C2-4126-F343-94A1-0157A41C570E}"/>
              </a:ext>
            </a:extLst>
          </p:cNvPr>
          <p:cNvSpPr txBox="1"/>
          <p:nvPr/>
        </p:nvSpPr>
        <p:spPr>
          <a:xfrm>
            <a:off x="1856620" y="5232875"/>
            <a:ext cx="446751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999999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[CLS]</a:t>
            </a:r>
          </a:p>
        </p:txBody>
      </p:sp>
      <p:sp>
        <p:nvSpPr>
          <p:cNvPr id="57" name="Help">
            <a:extLst>
              <a:ext uri="{FF2B5EF4-FFF2-40B4-BE49-F238E27FC236}">
                <a16:creationId xmlns:a16="http://schemas.microsoft.com/office/drawing/2014/main" id="{9B1B7F2F-E1BB-B946-83CC-B8E1D70CB3F9}"/>
              </a:ext>
            </a:extLst>
          </p:cNvPr>
          <p:cNvSpPr txBox="1"/>
          <p:nvPr/>
        </p:nvSpPr>
        <p:spPr>
          <a:xfrm>
            <a:off x="2326557" y="5232875"/>
            <a:ext cx="417832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Help</a:t>
            </a:r>
          </a:p>
        </p:txBody>
      </p:sp>
      <p:sp>
        <p:nvSpPr>
          <p:cNvPr id="58" name="Prince">
            <a:extLst>
              <a:ext uri="{FF2B5EF4-FFF2-40B4-BE49-F238E27FC236}">
                <a16:creationId xmlns:a16="http://schemas.microsoft.com/office/drawing/2014/main" id="{7AC105F0-8421-0E43-9126-C81BF3D1E223}"/>
              </a:ext>
            </a:extLst>
          </p:cNvPr>
          <p:cNvSpPr txBox="1"/>
          <p:nvPr/>
        </p:nvSpPr>
        <p:spPr>
          <a:xfrm>
            <a:off x="2773034" y="5232875"/>
            <a:ext cx="549406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>
                <a:solidFill>
                  <a:srgbClr val="265BA4"/>
                </a:solidFill>
                <a:latin typeface="Myriad Pro" panose="020B0503030403020204"/>
              </a:rPr>
              <a:t>Prince</a:t>
            </a:r>
          </a:p>
        </p:txBody>
      </p:sp>
      <p:sp>
        <p:nvSpPr>
          <p:cNvPr id="59" name="Mayuko">
            <a:extLst>
              <a:ext uri="{FF2B5EF4-FFF2-40B4-BE49-F238E27FC236}">
                <a16:creationId xmlns:a16="http://schemas.microsoft.com/office/drawing/2014/main" id="{4BD1694F-9A29-AC45-985E-3267F4A5E131}"/>
              </a:ext>
            </a:extLst>
          </p:cNvPr>
          <p:cNvSpPr txBox="1"/>
          <p:nvPr/>
        </p:nvSpPr>
        <p:spPr>
          <a:xfrm>
            <a:off x="3351085" y="5245568"/>
            <a:ext cx="692074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300" spc="13">
                <a:solidFill>
                  <a:srgbClr val="C3D3B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500" dirty="0" err="1">
                <a:solidFill>
                  <a:srgbClr val="265BA4"/>
                </a:solidFill>
                <a:latin typeface="Myriad Pro" panose="020B0503030403020204"/>
              </a:rPr>
              <a:t>Mayuko</a:t>
            </a:r>
            <a:endParaRPr sz="1500" dirty="0">
              <a:solidFill>
                <a:srgbClr val="265BA4"/>
              </a:solidFill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Обучение BERT</a:t>
            </a:r>
          </a:p>
        </p:txBody>
      </p:sp>
      <p:sp>
        <p:nvSpPr>
          <p:cNvPr id="1811" name="Rounded Rectangle"/>
          <p:cNvSpPr/>
          <p:nvPr/>
        </p:nvSpPr>
        <p:spPr>
          <a:xfrm>
            <a:off x="588726" y="3139940"/>
            <a:ext cx="8092173" cy="1157685"/>
          </a:xfrm>
          <a:prstGeom prst="roundRect">
            <a:avLst>
              <a:gd name="adj" fmla="val 20973"/>
            </a:avLst>
          </a:prstGeom>
          <a:solidFill>
            <a:srgbClr val="FFFFC7"/>
          </a:solidFill>
          <a:ln w="25400">
            <a:solidFill>
              <a:srgbClr val="D2CB4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grpSp>
        <p:nvGrpSpPr>
          <p:cNvPr id="1819" name="Group"/>
          <p:cNvGrpSpPr/>
          <p:nvPr/>
        </p:nvGrpSpPr>
        <p:grpSpPr>
          <a:xfrm>
            <a:off x="5763870" y="3194252"/>
            <a:ext cx="1290933" cy="1011507"/>
            <a:chOff x="-78767" y="-84542"/>
            <a:chExt cx="1290932" cy="1011506"/>
          </a:xfrm>
        </p:grpSpPr>
        <p:pic>
          <p:nvPicPr>
            <p:cNvPr id="1812" name="Rounded Rectangle Rounded rectangle" descr="Rounded Rectangle Rounded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813" name="Circle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1814" name="Circle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1815" name="Circle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1816" name="Circle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0" y="869979"/>
              <a:ext cx="113339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18" name="Shape"/>
            <p:cNvSpPr/>
            <p:nvPr/>
          </p:nvSpPr>
          <p:spPr>
            <a:xfrm>
              <a:off x="367865" y="368784"/>
              <a:ext cx="397668" cy="5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347" extrusionOk="0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20" name="BERT"/>
          <p:cNvSpPr txBox="1"/>
          <p:nvPr/>
        </p:nvSpPr>
        <p:spPr>
          <a:xfrm>
            <a:off x="4411818" y="3517408"/>
            <a:ext cx="701602" cy="44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3200" spc="32"/>
            </a:lvl1pPr>
          </a:lstStyle>
          <a:p>
            <a:r>
              <a:t>BERT</a:t>
            </a:r>
          </a:p>
        </p:txBody>
      </p:sp>
      <p:sp>
        <p:nvSpPr>
          <p:cNvPr id="1821" name="Rounded Rectangle"/>
          <p:cNvSpPr/>
          <p:nvPr/>
        </p:nvSpPr>
        <p:spPr>
          <a:xfrm>
            <a:off x="4546230" y="2232006"/>
            <a:ext cx="1988230" cy="302074"/>
          </a:xfrm>
          <a:prstGeom prst="roundRect">
            <a:avLst>
              <a:gd name="adj" fmla="val 17966"/>
            </a:avLst>
          </a:prstGeom>
          <a:solidFill>
            <a:srgbClr val="CBD8E9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822" name="FFNN + Softmax"/>
          <p:cNvSpPr txBox="1"/>
          <p:nvPr/>
        </p:nvSpPr>
        <p:spPr>
          <a:xfrm>
            <a:off x="4851515" y="2243185"/>
            <a:ext cx="1481456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FFNN + Softmax</a:t>
            </a:r>
          </a:p>
        </p:txBody>
      </p:sp>
      <p:sp>
        <p:nvSpPr>
          <p:cNvPr id="1823" name="Line"/>
          <p:cNvSpPr/>
          <p:nvPr/>
        </p:nvSpPr>
        <p:spPr>
          <a:xfrm flipH="1" flipV="1">
            <a:off x="5556396" y="2022569"/>
            <a:ext cx="2357" cy="213688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824" name="Line"/>
          <p:cNvSpPr/>
          <p:nvPr/>
        </p:nvSpPr>
        <p:spPr>
          <a:xfrm flipV="1">
            <a:off x="5556396" y="2534898"/>
            <a:ext cx="1" cy="479932"/>
          </a:xfrm>
          <a:prstGeom prst="line">
            <a:avLst/>
          </a:prstGeom>
          <a:ln w="12700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5" name="Line"/>
          <p:cNvSpPr/>
          <p:nvPr/>
        </p:nvSpPr>
        <p:spPr>
          <a:xfrm flipV="1">
            <a:off x="373311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6" name="1"/>
          <p:cNvSpPr txBox="1"/>
          <p:nvPr/>
        </p:nvSpPr>
        <p:spPr>
          <a:xfrm>
            <a:off x="3556115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1</a:t>
            </a:r>
          </a:p>
        </p:txBody>
      </p:sp>
      <p:sp>
        <p:nvSpPr>
          <p:cNvPr id="1827" name="Line"/>
          <p:cNvSpPr/>
          <p:nvPr/>
        </p:nvSpPr>
        <p:spPr>
          <a:xfrm flipV="1">
            <a:off x="418396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8" name="2"/>
          <p:cNvSpPr txBox="1"/>
          <p:nvPr/>
        </p:nvSpPr>
        <p:spPr>
          <a:xfrm>
            <a:off x="4006965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2</a:t>
            </a:r>
          </a:p>
        </p:txBody>
      </p:sp>
      <p:sp>
        <p:nvSpPr>
          <p:cNvPr id="1829" name="Line"/>
          <p:cNvSpPr/>
          <p:nvPr/>
        </p:nvSpPr>
        <p:spPr>
          <a:xfrm flipV="1">
            <a:off x="463481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0" name="3"/>
          <p:cNvSpPr txBox="1"/>
          <p:nvPr/>
        </p:nvSpPr>
        <p:spPr>
          <a:xfrm>
            <a:off x="4457815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3</a:t>
            </a:r>
          </a:p>
        </p:txBody>
      </p:sp>
      <p:sp>
        <p:nvSpPr>
          <p:cNvPr id="1831" name="Line"/>
          <p:cNvSpPr/>
          <p:nvPr/>
        </p:nvSpPr>
        <p:spPr>
          <a:xfrm flipV="1">
            <a:off x="508566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2" name="4"/>
          <p:cNvSpPr txBox="1"/>
          <p:nvPr/>
        </p:nvSpPr>
        <p:spPr>
          <a:xfrm>
            <a:off x="4908665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4</a:t>
            </a:r>
          </a:p>
        </p:txBody>
      </p:sp>
      <p:sp>
        <p:nvSpPr>
          <p:cNvPr id="1833" name="5"/>
          <p:cNvSpPr txBox="1"/>
          <p:nvPr/>
        </p:nvSpPr>
        <p:spPr>
          <a:xfrm>
            <a:off x="5359515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</a:t>
            </a:r>
          </a:p>
        </p:txBody>
      </p:sp>
      <p:sp>
        <p:nvSpPr>
          <p:cNvPr id="1834" name="Line"/>
          <p:cNvSpPr/>
          <p:nvPr/>
        </p:nvSpPr>
        <p:spPr>
          <a:xfrm flipV="1">
            <a:off x="599498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5" name="6"/>
          <p:cNvSpPr txBox="1"/>
          <p:nvPr/>
        </p:nvSpPr>
        <p:spPr>
          <a:xfrm>
            <a:off x="5817984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6</a:t>
            </a:r>
          </a:p>
        </p:txBody>
      </p:sp>
      <p:sp>
        <p:nvSpPr>
          <p:cNvPr id="1836" name="Line"/>
          <p:cNvSpPr/>
          <p:nvPr/>
        </p:nvSpPr>
        <p:spPr>
          <a:xfrm flipV="1">
            <a:off x="6445831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7" name="7"/>
          <p:cNvSpPr txBox="1"/>
          <p:nvPr/>
        </p:nvSpPr>
        <p:spPr>
          <a:xfrm>
            <a:off x="6268834" y="2780769"/>
            <a:ext cx="160747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7</a:t>
            </a:r>
          </a:p>
        </p:txBody>
      </p:sp>
      <p:sp>
        <p:nvSpPr>
          <p:cNvPr id="1838" name="Line"/>
          <p:cNvSpPr/>
          <p:nvPr/>
        </p:nvSpPr>
        <p:spPr>
          <a:xfrm flipV="1">
            <a:off x="6904300" y="2769254"/>
            <a:ext cx="1" cy="261947"/>
          </a:xfrm>
          <a:prstGeom prst="line">
            <a:avLst/>
          </a:prstGeom>
          <a:ln w="127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39" name="8"/>
          <p:cNvSpPr txBox="1"/>
          <p:nvPr/>
        </p:nvSpPr>
        <p:spPr>
          <a:xfrm>
            <a:off x="6727304" y="2780769"/>
            <a:ext cx="160746" cy="238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8</a:t>
            </a:r>
          </a:p>
        </p:txBody>
      </p:sp>
      <p:sp>
        <p:nvSpPr>
          <p:cNvPr id="1840" name="…"/>
          <p:cNvSpPr txBox="1"/>
          <p:nvPr/>
        </p:nvSpPr>
        <p:spPr>
          <a:xfrm>
            <a:off x="7367071" y="2695587"/>
            <a:ext cx="292001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grpSp>
        <p:nvGrpSpPr>
          <p:cNvPr id="1843" name="Group"/>
          <p:cNvGrpSpPr/>
          <p:nvPr/>
        </p:nvGrpSpPr>
        <p:grpSpPr>
          <a:xfrm>
            <a:off x="835312" y="4347811"/>
            <a:ext cx="227797" cy="284721"/>
            <a:chOff x="0" y="0"/>
            <a:chExt cx="227796" cy="284720"/>
          </a:xfrm>
        </p:grpSpPr>
        <p:sp>
          <p:nvSpPr>
            <p:cNvPr id="1841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42" name="1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44" name="Line"/>
          <p:cNvSpPr/>
          <p:nvPr/>
        </p:nvSpPr>
        <p:spPr>
          <a:xfrm flipV="1">
            <a:off x="8168439" y="4344583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5" name="512"/>
          <p:cNvSpPr txBox="1"/>
          <p:nvPr/>
        </p:nvSpPr>
        <p:spPr>
          <a:xfrm>
            <a:off x="7650597" y="4334509"/>
            <a:ext cx="419788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512</a:t>
            </a:r>
          </a:p>
        </p:txBody>
      </p:sp>
      <p:sp>
        <p:nvSpPr>
          <p:cNvPr id="1846" name="…"/>
          <p:cNvSpPr txBox="1"/>
          <p:nvPr/>
        </p:nvSpPr>
        <p:spPr>
          <a:xfrm>
            <a:off x="7364068" y="4270916"/>
            <a:ext cx="292001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sp>
        <p:nvSpPr>
          <p:cNvPr id="1847" name="Line"/>
          <p:cNvSpPr/>
          <p:nvPr/>
        </p:nvSpPr>
        <p:spPr>
          <a:xfrm flipV="1">
            <a:off x="1066299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8" name="Line"/>
          <p:cNvSpPr/>
          <p:nvPr/>
        </p:nvSpPr>
        <p:spPr>
          <a:xfrm flipV="1">
            <a:off x="1897961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49" name="Line"/>
          <p:cNvSpPr/>
          <p:nvPr/>
        </p:nvSpPr>
        <p:spPr>
          <a:xfrm flipV="1">
            <a:off x="2768148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0" name="Line"/>
          <p:cNvSpPr/>
          <p:nvPr/>
        </p:nvSpPr>
        <p:spPr>
          <a:xfrm flipV="1">
            <a:off x="3558486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1" name="Line"/>
          <p:cNvSpPr/>
          <p:nvPr/>
        </p:nvSpPr>
        <p:spPr>
          <a:xfrm flipV="1">
            <a:off x="5426932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2" name="Line"/>
          <p:cNvSpPr/>
          <p:nvPr/>
        </p:nvSpPr>
        <p:spPr>
          <a:xfrm flipV="1">
            <a:off x="6177682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3" name="Line"/>
          <p:cNvSpPr/>
          <p:nvPr/>
        </p:nvSpPr>
        <p:spPr>
          <a:xfrm flipV="1">
            <a:off x="7008197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4" name="Line"/>
          <p:cNvSpPr/>
          <p:nvPr/>
        </p:nvSpPr>
        <p:spPr>
          <a:xfrm flipV="1">
            <a:off x="4460441" y="5000426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5" name="[CLS]"/>
          <p:cNvSpPr txBox="1"/>
          <p:nvPr/>
        </p:nvSpPr>
        <p:spPr>
          <a:xfrm>
            <a:off x="782936" y="4651275"/>
            <a:ext cx="55283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[CLS]</a:t>
            </a:r>
          </a:p>
        </p:txBody>
      </p:sp>
      <p:sp>
        <p:nvSpPr>
          <p:cNvPr id="1856" name="[MASK]"/>
          <p:cNvSpPr txBox="1"/>
          <p:nvPr/>
        </p:nvSpPr>
        <p:spPr>
          <a:xfrm>
            <a:off x="4067273" y="4651275"/>
            <a:ext cx="767947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7864B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[MASK]</a:t>
            </a:r>
          </a:p>
        </p:txBody>
      </p:sp>
      <p:sp>
        <p:nvSpPr>
          <p:cNvPr id="1857" name="Let’s"/>
          <p:cNvSpPr txBox="1"/>
          <p:nvPr/>
        </p:nvSpPr>
        <p:spPr>
          <a:xfrm>
            <a:off x="1625294" y="4651275"/>
            <a:ext cx="493626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Let’s</a:t>
            </a:r>
          </a:p>
        </p:txBody>
      </p:sp>
      <p:sp>
        <p:nvSpPr>
          <p:cNvPr id="1858" name="stick"/>
          <p:cNvSpPr txBox="1"/>
          <p:nvPr/>
        </p:nvSpPr>
        <p:spPr>
          <a:xfrm>
            <a:off x="2455949" y="4651275"/>
            <a:ext cx="501856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stick</a:t>
            </a:r>
          </a:p>
        </p:txBody>
      </p:sp>
      <p:sp>
        <p:nvSpPr>
          <p:cNvPr id="1859" name="to"/>
          <p:cNvSpPr txBox="1"/>
          <p:nvPr/>
        </p:nvSpPr>
        <p:spPr>
          <a:xfrm>
            <a:off x="3449120" y="4651275"/>
            <a:ext cx="26548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to</a:t>
            </a:r>
          </a:p>
        </p:txBody>
      </p:sp>
      <p:sp>
        <p:nvSpPr>
          <p:cNvPr id="1860" name="in"/>
          <p:cNvSpPr txBox="1"/>
          <p:nvPr/>
        </p:nvSpPr>
        <p:spPr>
          <a:xfrm>
            <a:off x="5334729" y="4651275"/>
            <a:ext cx="246052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in</a:t>
            </a:r>
          </a:p>
        </p:txBody>
      </p:sp>
      <p:sp>
        <p:nvSpPr>
          <p:cNvPr id="1861" name="this"/>
          <p:cNvSpPr txBox="1"/>
          <p:nvPr/>
        </p:nvSpPr>
        <p:spPr>
          <a:xfrm>
            <a:off x="5969275" y="4651275"/>
            <a:ext cx="416816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this</a:t>
            </a:r>
          </a:p>
        </p:txBody>
      </p:sp>
      <p:sp>
        <p:nvSpPr>
          <p:cNvPr id="1862" name="skit"/>
          <p:cNvSpPr txBox="1"/>
          <p:nvPr/>
        </p:nvSpPr>
        <p:spPr>
          <a:xfrm>
            <a:off x="6854717" y="4651275"/>
            <a:ext cx="401043" cy="28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skit</a:t>
            </a:r>
          </a:p>
        </p:txBody>
      </p:sp>
      <p:sp>
        <p:nvSpPr>
          <p:cNvPr id="1863" name="[CLS]"/>
          <p:cNvSpPr txBox="1"/>
          <p:nvPr/>
        </p:nvSpPr>
        <p:spPr>
          <a:xfrm>
            <a:off x="772249" y="5281431"/>
            <a:ext cx="552834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[CLS]</a:t>
            </a:r>
          </a:p>
        </p:txBody>
      </p:sp>
      <p:sp>
        <p:nvSpPr>
          <p:cNvPr id="1864" name="Let’s"/>
          <p:cNvSpPr txBox="1"/>
          <p:nvPr/>
        </p:nvSpPr>
        <p:spPr>
          <a:xfrm>
            <a:off x="1624520" y="5281431"/>
            <a:ext cx="493626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Let’s</a:t>
            </a:r>
          </a:p>
        </p:txBody>
      </p:sp>
      <p:sp>
        <p:nvSpPr>
          <p:cNvPr id="1865" name="stick"/>
          <p:cNvSpPr txBox="1"/>
          <p:nvPr/>
        </p:nvSpPr>
        <p:spPr>
          <a:xfrm>
            <a:off x="2455175" y="5281431"/>
            <a:ext cx="501856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stick</a:t>
            </a:r>
          </a:p>
        </p:txBody>
      </p:sp>
      <p:sp>
        <p:nvSpPr>
          <p:cNvPr id="1866" name="to"/>
          <p:cNvSpPr txBox="1"/>
          <p:nvPr/>
        </p:nvSpPr>
        <p:spPr>
          <a:xfrm>
            <a:off x="3448346" y="5281431"/>
            <a:ext cx="265484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to</a:t>
            </a:r>
          </a:p>
        </p:txBody>
      </p:sp>
      <p:sp>
        <p:nvSpPr>
          <p:cNvPr id="1867" name="in"/>
          <p:cNvSpPr txBox="1"/>
          <p:nvPr/>
        </p:nvSpPr>
        <p:spPr>
          <a:xfrm>
            <a:off x="5345003" y="5281431"/>
            <a:ext cx="246053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in</a:t>
            </a:r>
          </a:p>
        </p:txBody>
      </p:sp>
      <p:sp>
        <p:nvSpPr>
          <p:cNvPr id="1868" name="this"/>
          <p:cNvSpPr txBox="1"/>
          <p:nvPr/>
        </p:nvSpPr>
        <p:spPr>
          <a:xfrm>
            <a:off x="5969275" y="5281431"/>
            <a:ext cx="416816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this</a:t>
            </a:r>
          </a:p>
        </p:txBody>
      </p:sp>
      <p:sp>
        <p:nvSpPr>
          <p:cNvPr id="1869" name="skit"/>
          <p:cNvSpPr txBox="1"/>
          <p:nvPr/>
        </p:nvSpPr>
        <p:spPr>
          <a:xfrm>
            <a:off x="6807676" y="5281431"/>
            <a:ext cx="401044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skit</a:t>
            </a:r>
          </a:p>
        </p:txBody>
      </p:sp>
      <p:sp>
        <p:nvSpPr>
          <p:cNvPr id="1870" name="improvisation"/>
          <p:cNvSpPr txBox="1"/>
          <p:nvPr/>
        </p:nvSpPr>
        <p:spPr>
          <a:xfrm>
            <a:off x="3788561" y="5281431"/>
            <a:ext cx="1406197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4CC7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/>
              <a:t>improvisation</a:t>
            </a:r>
          </a:p>
        </p:txBody>
      </p:sp>
      <p:sp>
        <p:nvSpPr>
          <p:cNvPr id="1871" name="0.1%"/>
          <p:cNvSpPr/>
          <p:nvPr/>
        </p:nvSpPr>
        <p:spPr>
          <a:xfrm>
            <a:off x="5285290" y="753790"/>
            <a:ext cx="506936" cy="2359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0.1%</a:t>
            </a:r>
          </a:p>
        </p:txBody>
      </p:sp>
      <p:sp>
        <p:nvSpPr>
          <p:cNvPr id="1872" name="Aardvark"/>
          <p:cNvSpPr txBox="1"/>
          <p:nvPr/>
        </p:nvSpPr>
        <p:spPr>
          <a:xfrm>
            <a:off x="5833764" y="781301"/>
            <a:ext cx="818263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GB" dirty="0">
                <a:latin typeface="Myriad Pro" panose="020B0503030403020204"/>
              </a:rPr>
              <a:t>Aardvark</a:t>
            </a:r>
            <a:endParaRPr dirty="0">
              <a:latin typeface="Myriad Pro" panose="020B0503030403020204"/>
            </a:endParaRPr>
          </a:p>
        </p:txBody>
      </p:sp>
      <p:sp>
        <p:nvSpPr>
          <p:cNvPr id="1873" name="Improvisation"/>
          <p:cNvSpPr txBox="1"/>
          <p:nvPr/>
        </p:nvSpPr>
        <p:spPr>
          <a:xfrm>
            <a:off x="5833764" y="1221597"/>
            <a:ext cx="1232799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en-GB" dirty="0">
                <a:latin typeface="Myriad Pro" panose="020B0503030403020204"/>
              </a:rPr>
              <a:t>Improvisation</a:t>
            </a:r>
            <a:endParaRPr dirty="0">
              <a:latin typeface="Myriad Pro" panose="020B0503030403020204"/>
            </a:endParaRPr>
          </a:p>
        </p:txBody>
      </p:sp>
      <p:sp>
        <p:nvSpPr>
          <p:cNvPr id="1874" name="Zyzzyva"/>
          <p:cNvSpPr txBox="1"/>
          <p:nvPr/>
        </p:nvSpPr>
        <p:spPr>
          <a:xfrm>
            <a:off x="5833764" y="1710758"/>
            <a:ext cx="718684" cy="2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>
                <a:latin typeface="Myriad Pro" panose="020B0503030403020204"/>
              </a:rPr>
              <a:t>Zyzzyva</a:t>
            </a:r>
          </a:p>
        </p:txBody>
      </p:sp>
      <p:sp>
        <p:nvSpPr>
          <p:cNvPr id="1875" name="…"/>
          <p:cNvSpPr/>
          <p:nvPr/>
        </p:nvSpPr>
        <p:spPr>
          <a:xfrm>
            <a:off x="5285290" y="984621"/>
            <a:ext cx="506936" cy="2359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876" name="10%"/>
          <p:cNvSpPr/>
          <p:nvPr/>
        </p:nvSpPr>
        <p:spPr>
          <a:xfrm>
            <a:off x="5285290" y="1225454"/>
            <a:ext cx="506936" cy="235971"/>
          </a:xfrm>
          <a:prstGeom prst="rect">
            <a:avLst/>
          </a:prstGeom>
          <a:solidFill>
            <a:srgbClr val="F0E6EB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10%</a:t>
            </a:r>
          </a:p>
        </p:txBody>
      </p:sp>
      <p:sp>
        <p:nvSpPr>
          <p:cNvPr id="1877" name="…"/>
          <p:cNvSpPr/>
          <p:nvPr/>
        </p:nvSpPr>
        <p:spPr>
          <a:xfrm>
            <a:off x="5285290" y="1467221"/>
            <a:ext cx="506936" cy="2359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…</a:t>
            </a:r>
          </a:p>
        </p:txBody>
      </p:sp>
      <p:sp>
        <p:nvSpPr>
          <p:cNvPr id="1878" name="0%"/>
          <p:cNvSpPr/>
          <p:nvPr/>
        </p:nvSpPr>
        <p:spPr>
          <a:xfrm>
            <a:off x="5285290" y="1708521"/>
            <a:ext cx="506936" cy="23597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0%</a:t>
            </a:r>
          </a:p>
        </p:txBody>
      </p:sp>
      <p:sp>
        <p:nvSpPr>
          <p:cNvPr id="1879" name="Possible classes: All English words"/>
          <p:cNvSpPr txBox="1"/>
          <p:nvPr/>
        </p:nvSpPr>
        <p:spPr>
          <a:xfrm>
            <a:off x="3766484" y="1028575"/>
            <a:ext cx="1482775" cy="741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>
              <a:defRPr sz="1500" spc="14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Классы: все возможные слова</a:t>
            </a:r>
            <a:endParaRPr dirty="0">
              <a:latin typeface="Myriad Pro" panose="020B0503030403020204"/>
            </a:endParaRPr>
          </a:p>
        </p:txBody>
      </p:sp>
      <p:sp>
        <p:nvSpPr>
          <p:cNvPr id="1880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1881" name="Дана прямоугольная матрица…"/>
          <p:cNvSpPr txBox="1"/>
          <p:nvPr/>
        </p:nvSpPr>
        <p:spPr>
          <a:xfrm>
            <a:off x="469900" y="787400"/>
            <a:ext cx="2716746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1. Маскированная языковая модель</a:t>
            </a:r>
          </a:p>
        </p:txBody>
      </p:sp>
      <p:sp>
        <p:nvSpPr>
          <p:cNvPr id="1882" name="Дана прямоугольная матрица…"/>
          <p:cNvSpPr txBox="1"/>
          <p:nvPr/>
        </p:nvSpPr>
        <p:spPr>
          <a:xfrm>
            <a:off x="469900" y="1767420"/>
            <a:ext cx="2716746" cy="115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Предсказать токен на месте маски [MASK]</a:t>
            </a:r>
          </a:p>
        </p:txBody>
      </p:sp>
      <p:sp>
        <p:nvSpPr>
          <p:cNvPr id="1883" name="Line"/>
          <p:cNvSpPr/>
          <p:nvPr/>
        </p:nvSpPr>
        <p:spPr>
          <a:xfrm flipV="1">
            <a:off x="8210972" y="2763334"/>
            <a:ext cx="1" cy="261947"/>
          </a:xfrm>
          <a:prstGeom prst="line">
            <a:avLst/>
          </a:prstGeom>
          <a:ln w="25400">
            <a:solidFill>
              <a:srgbClr val="9C9D9D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84" name="512"/>
          <p:cNvSpPr txBox="1"/>
          <p:nvPr/>
        </p:nvSpPr>
        <p:spPr>
          <a:xfrm>
            <a:off x="7693130" y="2753259"/>
            <a:ext cx="419789" cy="28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 sz="1800" spc="18">
                <a:solidFill>
                  <a:srgbClr val="9B9D9D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512</a:t>
            </a:r>
          </a:p>
        </p:txBody>
      </p:sp>
      <p:grpSp>
        <p:nvGrpSpPr>
          <p:cNvPr id="1887" name="Group"/>
          <p:cNvGrpSpPr/>
          <p:nvPr/>
        </p:nvGrpSpPr>
        <p:grpSpPr>
          <a:xfrm>
            <a:off x="1685736" y="4347811"/>
            <a:ext cx="227797" cy="284721"/>
            <a:chOff x="0" y="0"/>
            <a:chExt cx="227796" cy="284720"/>
          </a:xfrm>
        </p:grpSpPr>
        <p:sp>
          <p:nvSpPr>
            <p:cNvPr id="1885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86" name="2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890" name="Group"/>
          <p:cNvGrpSpPr/>
          <p:nvPr/>
        </p:nvGrpSpPr>
        <p:grpSpPr>
          <a:xfrm>
            <a:off x="2536160" y="4347811"/>
            <a:ext cx="227797" cy="284721"/>
            <a:chOff x="0" y="0"/>
            <a:chExt cx="227796" cy="284720"/>
          </a:xfrm>
        </p:grpSpPr>
        <p:sp>
          <p:nvSpPr>
            <p:cNvPr id="1888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89" name="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3" name="Group"/>
          <p:cNvGrpSpPr/>
          <p:nvPr/>
        </p:nvGrpSpPr>
        <p:grpSpPr>
          <a:xfrm>
            <a:off x="3386584" y="4347811"/>
            <a:ext cx="227797" cy="284721"/>
            <a:chOff x="0" y="0"/>
            <a:chExt cx="227796" cy="284720"/>
          </a:xfrm>
        </p:grpSpPr>
        <p:sp>
          <p:nvSpPr>
            <p:cNvPr id="1891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92" name="4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96" name="Group"/>
          <p:cNvGrpSpPr/>
          <p:nvPr/>
        </p:nvGrpSpPr>
        <p:grpSpPr>
          <a:xfrm>
            <a:off x="4237008" y="4347811"/>
            <a:ext cx="227797" cy="284721"/>
            <a:chOff x="0" y="0"/>
            <a:chExt cx="227796" cy="284720"/>
          </a:xfrm>
        </p:grpSpPr>
        <p:sp>
          <p:nvSpPr>
            <p:cNvPr id="1894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95" name="5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899" name="Group"/>
          <p:cNvGrpSpPr/>
          <p:nvPr/>
        </p:nvGrpSpPr>
        <p:grpSpPr>
          <a:xfrm>
            <a:off x="5214432" y="4347811"/>
            <a:ext cx="227797" cy="284721"/>
            <a:chOff x="0" y="0"/>
            <a:chExt cx="227796" cy="284720"/>
          </a:xfrm>
        </p:grpSpPr>
        <p:sp>
          <p:nvSpPr>
            <p:cNvPr id="1897" name="Line"/>
            <p:cNvSpPr/>
            <p:nvPr/>
          </p:nvSpPr>
          <p:spPr>
            <a:xfrm flipV="1">
              <a:off x="227796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98" name="6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902" name="Group"/>
          <p:cNvGrpSpPr/>
          <p:nvPr/>
        </p:nvGrpSpPr>
        <p:grpSpPr>
          <a:xfrm>
            <a:off x="5937856" y="4347811"/>
            <a:ext cx="227797" cy="284721"/>
            <a:chOff x="0" y="0"/>
            <a:chExt cx="227795" cy="284720"/>
          </a:xfrm>
        </p:grpSpPr>
        <p:sp>
          <p:nvSpPr>
            <p:cNvPr id="1900" name="Line"/>
            <p:cNvSpPr/>
            <p:nvPr/>
          </p:nvSpPr>
          <p:spPr>
            <a:xfrm flipV="1">
              <a:off x="227795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7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1905" name="Group"/>
          <p:cNvGrpSpPr/>
          <p:nvPr/>
        </p:nvGrpSpPr>
        <p:grpSpPr>
          <a:xfrm>
            <a:off x="6788280" y="4347811"/>
            <a:ext cx="227797" cy="284721"/>
            <a:chOff x="0" y="0"/>
            <a:chExt cx="227795" cy="284720"/>
          </a:xfrm>
        </p:grpSpPr>
        <p:sp>
          <p:nvSpPr>
            <p:cNvPr id="1903" name="Line"/>
            <p:cNvSpPr/>
            <p:nvPr/>
          </p:nvSpPr>
          <p:spPr>
            <a:xfrm flipV="1">
              <a:off x="227795" y="-1"/>
              <a:ext cx="1" cy="261948"/>
            </a:xfrm>
            <a:prstGeom prst="line">
              <a:avLst/>
            </a:prstGeom>
            <a:noFill/>
            <a:ln w="25400" cap="flat">
              <a:solidFill>
                <a:srgbClr val="9C9D9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8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4206" tIns="24206" rIns="24206" bIns="24206" numCol="1" anchor="ctr">
              <a:spAutoFit/>
            </a:bodyPr>
            <a:lstStyle>
              <a:lvl1pPr>
                <a:defRPr sz="1800" spc="18">
                  <a:solidFill>
                    <a:srgbClr val="9B9D9D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1937" name="Дана прямоугольная матрица…"/>
          <p:cNvSpPr txBox="1"/>
          <p:nvPr/>
        </p:nvSpPr>
        <p:spPr>
          <a:xfrm>
            <a:off x="469900" y="787400"/>
            <a:ext cx="5023740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2. Предсказание следующего предложения</a:t>
            </a:r>
          </a:p>
        </p:txBody>
      </p:sp>
      <p:sp>
        <p:nvSpPr>
          <p:cNvPr id="1938" name="Дана прямоугольная матрица…"/>
          <p:cNvSpPr txBox="1"/>
          <p:nvPr/>
        </p:nvSpPr>
        <p:spPr>
          <a:xfrm>
            <a:off x="469900" y="1767420"/>
            <a:ext cx="2716746" cy="2634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>
                <a:latin typeface="Myriad Pro" panose="020B0503030403020204"/>
              </a:rPr>
              <a:t>Предсказать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следует</a:t>
            </a:r>
            <a:r>
              <a:rPr dirty="0">
                <a:latin typeface="Myriad Pro" panose="020B0503030403020204"/>
              </a:rPr>
              <a:t> </a:t>
            </a:r>
            <a:r>
              <a:rPr b="1" dirty="0" err="1">
                <a:latin typeface="Myriad Pro" panose="020B0503030403020204"/>
              </a:rPr>
              <a:t>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одно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за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другим</a:t>
            </a:r>
            <a:r>
              <a:rPr dirty="0">
                <a:latin typeface="Myriad Pro" panose="020B0503030403020204"/>
              </a:rPr>
              <a:t>, </a:t>
            </a:r>
            <a:r>
              <a:rPr dirty="0" err="1">
                <a:latin typeface="Myriad Pro" panose="020B0503030403020204"/>
              </a:rPr>
              <a:t>предложения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соединены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токеном</a:t>
            </a:r>
            <a:r>
              <a:rPr dirty="0">
                <a:latin typeface="Myriad Pro" panose="020B0503030403020204"/>
              </a:rPr>
              <a:t> [</a:t>
            </a:r>
            <a:r>
              <a:rPr dirty="0" err="1">
                <a:latin typeface="Myriad Pro" panose="020B0503030403020204"/>
              </a:rPr>
              <a:t>sep</a:t>
            </a:r>
            <a:r>
              <a:rPr dirty="0">
                <a:latin typeface="Myriad Pro" panose="020B0503030403020204"/>
              </a:rPr>
              <a:t>]</a:t>
            </a:r>
          </a:p>
        </p:txBody>
      </p:sp>
      <p:sp>
        <p:nvSpPr>
          <p:cNvPr id="1939" name="Rounded Rectangle"/>
          <p:cNvSpPr/>
          <p:nvPr/>
        </p:nvSpPr>
        <p:spPr>
          <a:xfrm>
            <a:off x="3041773" y="1783788"/>
            <a:ext cx="1874810" cy="445777"/>
          </a:xfrm>
          <a:prstGeom prst="roundRect">
            <a:avLst>
              <a:gd name="adj" fmla="val 19210"/>
            </a:avLst>
          </a:prstGeom>
          <a:solidFill>
            <a:srgbClr val="FFFFFF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 dirty="0">
              <a:latin typeface="Myriad Pro" panose="020B0503030403020204"/>
            </a:endParaRPr>
          </a:p>
        </p:txBody>
      </p:sp>
      <p:sp>
        <p:nvSpPr>
          <p:cNvPr id="1940" name="Input"/>
          <p:cNvSpPr txBox="1"/>
          <p:nvPr/>
        </p:nvSpPr>
        <p:spPr>
          <a:xfrm>
            <a:off x="3597339" y="1797568"/>
            <a:ext cx="69438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Вход</a:t>
            </a:r>
            <a:endParaRPr dirty="0">
              <a:latin typeface="Myriad Pro" panose="020B0503030403020204"/>
            </a:endParaRPr>
          </a:p>
        </p:txBody>
      </p:sp>
      <p:sp>
        <p:nvSpPr>
          <p:cNvPr id="1941" name="Rounded Rectangle"/>
          <p:cNvSpPr/>
          <p:nvPr/>
        </p:nvSpPr>
        <p:spPr>
          <a:xfrm>
            <a:off x="3041773" y="2659078"/>
            <a:ext cx="1874810" cy="445776"/>
          </a:xfrm>
          <a:prstGeom prst="roundRect">
            <a:avLst>
              <a:gd name="adj" fmla="val 19210"/>
            </a:avLst>
          </a:prstGeom>
          <a:solidFill>
            <a:srgbClr val="DEDA8C"/>
          </a:solidFill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42" name="Label"/>
          <p:cNvSpPr txBox="1"/>
          <p:nvPr/>
        </p:nvSpPr>
        <p:spPr>
          <a:xfrm>
            <a:off x="3597338" y="2672858"/>
            <a:ext cx="88982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Метка</a:t>
            </a:r>
            <a:endParaRPr dirty="0">
              <a:latin typeface="Myriad Pro" panose="020B0503030403020204"/>
            </a:endParaRPr>
          </a:p>
        </p:txBody>
      </p:sp>
      <p:sp>
        <p:nvSpPr>
          <p:cNvPr id="1943" name="Rounded Rectangle"/>
          <p:cNvSpPr/>
          <p:nvPr/>
        </p:nvSpPr>
        <p:spPr>
          <a:xfrm>
            <a:off x="3041773" y="3475074"/>
            <a:ext cx="1874810" cy="445776"/>
          </a:xfrm>
          <a:prstGeom prst="roundRect">
            <a:avLst>
              <a:gd name="adj" fmla="val 19210"/>
            </a:avLst>
          </a:prstGeom>
          <a:solidFill>
            <a:srgbClr val="FFFFFF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44" name="Input"/>
          <p:cNvSpPr txBox="1"/>
          <p:nvPr/>
        </p:nvSpPr>
        <p:spPr>
          <a:xfrm>
            <a:off x="3597338" y="3488854"/>
            <a:ext cx="69438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Вход</a:t>
            </a:r>
            <a:endParaRPr dirty="0">
              <a:latin typeface="Myriad Pro" panose="020B0503030403020204"/>
            </a:endParaRPr>
          </a:p>
        </p:txBody>
      </p:sp>
      <p:sp>
        <p:nvSpPr>
          <p:cNvPr id="1945" name="Rounded Rectangle"/>
          <p:cNvSpPr/>
          <p:nvPr/>
        </p:nvSpPr>
        <p:spPr>
          <a:xfrm>
            <a:off x="3041773" y="4721839"/>
            <a:ext cx="1874810" cy="445776"/>
          </a:xfrm>
          <a:prstGeom prst="roundRect">
            <a:avLst>
              <a:gd name="adj" fmla="val 19210"/>
            </a:avLst>
          </a:prstGeom>
          <a:solidFill>
            <a:srgbClr val="DEDA8C"/>
          </a:solidFill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46" name="Label"/>
          <p:cNvSpPr txBox="1"/>
          <p:nvPr/>
        </p:nvSpPr>
        <p:spPr>
          <a:xfrm>
            <a:off x="3597338" y="4735619"/>
            <a:ext cx="88982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>
                <a:latin typeface="Myriad Pro" panose="020B0503030403020204"/>
              </a:rPr>
              <a:t>Метка</a:t>
            </a:r>
            <a:endParaRPr dirty="0">
              <a:latin typeface="Myriad Pro" panose="020B0503030403020204"/>
            </a:endParaRPr>
          </a:p>
        </p:txBody>
      </p:sp>
      <p:sp>
        <p:nvSpPr>
          <p:cNvPr id="1947" name="Rounded Rectangle"/>
          <p:cNvSpPr/>
          <p:nvPr/>
        </p:nvSpPr>
        <p:spPr>
          <a:xfrm>
            <a:off x="5129999" y="1532998"/>
            <a:ext cx="3792251" cy="947357"/>
          </a:xfrm>
          <a:prstGeom prst="roundRect">
            <a:avLst>
              <a:gd name="adj" fmla="val 18284"/>
            </a:avLst>
          </a:prstGeom>
          <a:solidFill>
            <a:srgbClr val="FFFFFF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48" name="[CLS] the man went to the [MASK] store [SEP] he bought a gallon [MASK] milk [SEP]"/>
          <p:cNvSpPr txBox="1"/>
          <p:nvPr/>
        </p:nvSpPr>
        <p:spPr>
          <a:xfrm>
            <a:off x="5348774" y="1566736"/>
            <a:ext cx="3354701" cy="87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[CLS] the man went to the [MASK] store [SEP] he bought a gallon [MASK] milk [SEP]</a:t>
            </a:r>
          </a:p>
        </p:txBody>
      </p:sp>
      <p:sp>
        <p:nvSpPr>
          <p:cNvPr id="1949" name="Rounded Rectangle"/>
          <p:cNvSpPr/>
          <p:nvPr/>
        </p:nvSpPr>
        <p:spPr>
          <a:xfrm>
            <a:off x="5129999" y="3224283"/>
            <a:ext cx="3792251" cy="1310881"/>
          </a:xfrm>
          <a:prstGeom prst="roundRect">
            <a:avLst>
              <a:gd name="adj" fmla="val 18284"/>
            </a:avLst>
          </a:prstGeom>
          <a:solidFill>
            <a:srgbClr val="FFFFFF"/>
          </a:solidFill>
          <a:ln w="25400">
            <a:solidFill>
              <a:srgbClr val="0F5AAA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50" name="[CLS] the man went to the [MASK] store [SEP] penguin [MASK] are flight ##less birds [SEP]"/>
          <p:cNvSpPr txBox="1"/>
          <p:nvPr/>
        </p:nvSpPr>
        <p:spPr>
          <a:xfrm>
            <a:off x="5348775" y="3264204"/>
            <a:ext cx="3354700" cy="115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1800" spc="18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[CLS] the man went to the [MASK] store [SEP] penguin [MASK] are flight ##less birds [SEP]</a:t>
            </a:r>
          </a:p>
        </p:txBody>
      </p:sp>
      <p:sp>
        <p:nvSpPr>
          <p:cNvPr id="1951" name="Rounded Rectangle"/>
          <p:cNvSpPr/>
          <p:nvPr/>
        </p:nvSpPr>
        <p:spPr>
          <a:xfrm>
            <a:off x="5153611" y="2659078"/>
            <a:ext cx="3745027" cy="445776"/>
          </a:xfrm>
          <a:prstGeom prst="roundRect">
            <a:avLst>
              <a:gd name="adj" fmla="val 19210"/>
            </a:avLst>
          </a:prstGeom>
          <a:solidFill>
            <a:srgbClr val="DEDA8C"/>
          </a:solidFill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52" name="IsNext"/>
          <p:cNvSpPr txBox="1"/>
          <p:nvPr/>
        </p:nvSpPr>
        <p:spPr>
          <a:xfrm>
            <a:off x="6643523" y="2672858"/>
            <a:ext cx="915340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IsNext</a:t>
            </a:r>
          </a:p>
        </p:txBody>
      </p:sp>
      <p:sp>
        <p:nvSpPr>
          <p:cNvPr id="1953" name="Rounded Rectangle"/>
          <p:cNvSpPr/>
          <p:nvPr/>
        </p:nvSpPr>
        <p:spPr>
          <a:xfrm>
            <a:off x="5153611" y="4732266"/>
            <a:ext cx="3745027" cy="445776"/>
          </a:xfrm>
          <a:prstGeom prst="roundRect">
            <a:avLst>
              <a:gd name="adj" fmla="val 19210"/>
            </a:avLst>
          </a:prstGeom>
          <a:solidFill>
            <a:srgbClr val="DEDA8C"/>
          </a:solidFill>
          <a:ln w="254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954" name="NotNext"/>
          <p:cNvSpPr txBox="1"/>
          <p:nvPr/>
        </p:nvSpPr>
        <p:spPr>
          <a:xfrm>
            <a:off x="6643523" y="4746046"/>
            <a:ext cx="1222989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NotNext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288B41-53BB-4BB6-B814-2BE964EB494D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Обучение</a:t>
            </a:r>
            <a:r>
              <a:rPr b="1" dirty="0">
                <a:latin typeface="Myriad Pro" panose="020B0503030403020204"/>
              </a:rPr>
              <a:t> BERT</a:t>
            </a:r>
            <a:r>
              <a:rPr lang="ru-RU" b="1" dirty="0">
                <a:latin typeface="Myriad Pro" panose="020B0503030403020204"/>
              </a:rPr>
              <a:t>: две задачи одновременно</a:t>
            </a:r>
            <a:endParaRPr b="1"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1958" name="Дана прямоугольная матрица…"/>
          <p:cNvSpPr txBox="1"/>
          <p:nvPr/>
        </p:nvSpPr>
        <p:spPr>
          <a:xfrm>
            <a:off x="469900" y="787400"/>
            <a:ext cx="5023740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Вход модели</a:t>
            </a:r>
          </a:p>
        </p:txBody>
      </p:sp>
      <p:sp>
        <p:nvSpPr>
          <p:cNvPr id="1959" name="Дана прямоугольная матрица…"/>
          <p:cNvSpPr txBox="1"/>
          <p:nvPr/>
        </p:nvSpPr>
        <p:spPr>
          <a:xfrm>
            <a:off x="2667000" y="787400"/>
            <a:ext cx="476164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Размерность входа: 512 токенов</a:t>
            </a:r>
          </a:p>
        </p:txBody>
      </p:sp>
      <p:sp>
        <p:nvSpPr>
          <p:cNvPr id="1961" name="Дана прямоугольная матрица…"/>
          <p:cNvSpPr txBox="1"/>
          <p:nvPr/>
        </p:nvSpPr>
        <p:spPr>
          <a:xfrm>
            <a:off x="621938" y="3110655"/>
            <a:ext cx="95582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sz="1800" dirty="0">
                <a:latin typeface="Myriad Pro" panose="020B0503030403020204"/>
              </a:rPr>
              <a:t>Вход</a:t>
            </a:r>
            <a:endParaRPr sz="1800" dirty="0">
              <a:latin typeface="Myriad Pro" panose="020B0503030403020204"/>
            </a:endParaRPr>
          </a:p>
        </p:txBody>
      </p:sp>
      <p:sp>
        <p:nvSpPr>
          <p:cNvPr id="1962" name="Дана прямоугольная матрица…"/>
          <p:cNvSpPr txBox="1"/>
          <p:nvPr/>
        </p:nvSpPr>
        <p:spPr>
          <a:xfrm>
            <a:off x="621938" y="3629319"/>
            <a:ext cx="95582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sz="1800" dirty="0" err="1">
                <a:latin typeface="Myriad Pro" panose="020B0503030403020204"/>
              </a:rPr>
              <a:t>Токены</a:t>
            </a:r>
            <a:endParaRPr sz="1800" dirty="0">
              <a:latin typeface="Myriad Pro" panose="020B0503030403020204"/>
            </a:endParaRPr>
          </a:p>
        </p:txBody>
      </p:sp>
      <p:sp>
        <p:nvSpPr>
          <p:cNvPr id="1965" name="Rounded Rectangle"/>
          <p:cNvSpPr/>
          <p:nvPr/>
        </p:nvSpPr>
        <p:spPr>
          <a:xfrm>
            <a:off x="1632077" y="3052537"/>
            <a:ext cx="536175" cy="339488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66" name="Дана прямоугольная матрица…"/>
          <p:cNvSpPr txBox="1"/>
          <p:nvPr/>
        </p:nvSpPr>
        <p:spPr>
          <a:xfrm>
            <a:off x="1619564" y="3097051"/>
            <a:ext cx="561202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[CLS]</a:t>
            </a:r>
          </a:p>
        </p:txBody>
      </p:sp>
      <p:sp>
        <p:nvSpPr>
          <p:cNvPr id="1967" name="Rounded Rectangle"/>
          <p:cNvSpPr/>
          <p:nvPr/>
        </p:nvSpPr>
        <p:spPr>
          <a:xfrm>
            <a:off x="2286127" y="3055712"/>
            <a:ext cx="536175" cy="339488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68" name="Дана прямоугольная матрица…"/>
          <p:cNvSpPr txBox="1"/>
          <p:nvPr/>
        </p:nvSpPr>
        <p:spPr>
          <a:xfrm>
            <a:off x="2353714" y="3097051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my</a:t>
            </a:r>
          </a:p>
        </p:txBody>
      </p:sp>
      <p:sp>
        <p:nvSpPr>
          <p:cNvPr id="1969" name="Rounded Rectangle"/>
          <p:cNvSpPr/>
          <p:nvPr/>
        </p:nvSpPr>
        <p:spPr>
          <a:xfrm>
            <a:off x="2934014" y="3051844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70" name="Дана прямоугольная матрица…"/>
          <p:cNvSpPr txBox="1"/>
          <p:nvPr/>
        </p:nvSpPr>
        <p:spPr>
          <a:xfrm>
            <a:off x="3001601" y="3093183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dog</a:t>
            </a:r>
          </a:p>
        </p:txBody>
      </p:sp>
      <p:sp>
        <p:nvSpPr>
          <p:cNvPr id="1971" name="Rounded Rectangle"/>
          <p:cNvSpPr/>
          <p:nvPr/>
        </p:nvSpPr>
        <p:spPr>
          <a:xfrm>
            <a:off x="3581901" y="3051844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72" name="Дана прямоугольная матрица…"/>
          <p:cNvSpPr txBox="1"/>
          <p:nvPr/>
        </p:nvSpPr>
        <p:spPr>
          <a:xfrm>
            <a:off x="3649488" y="3093183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is</a:t>
            </a:r>
          </a:p>
        </p:txBody>
      </p:sp>
      <p:sp>
        <p:nvSpPr>
          <p:cNvPr id="1973" name="Rounded Rectangle"/>
          <p:cNvSpPr/>
          <p:nvPr/>
        </p:nvSpPr>
        <p:spPr>
          <a:xfrm>
            <a:off x="4229787" y="3051844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74" name="Дана прямоугольная матрица…"/>
          <p:cNvSpPr txBox="1"/>
          <p:nvPr/>
        </p:nvSpPr>
        <p:spPr>
          <a:xfrm>
            <a:off x="4263488" y="3097051"/>
            <a:ext cx="468775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cute</a:t>
            </a:r>
          </a:p>
        </p:txBody>
      </p:sp>
      <p:sp>
        <p:nvSpPr>
          <p:cNvPr id="1975" name="Rounded Rectangle"/>
          <p:cNvSpPr/>
          <p:nvPr/>
        </p:nvSpPr>
        <p:spPr>
          <a:xfrm>
            <a:off x="4896537" y="3055019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76" name="Дана прямоугольная матрица…"/>
          <p:cNvSpPr txBox="1"/>
          <p:nvPr/>
        </p:nvSpPr>
        <p:spPr>
          <a:xfrm>
            <a:off x="4893821" y="3097051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[SEP]</a:t>
            </a:r>
          </a:p>
        </p:txBody>
      </p:sp>
      <p:sp>
        <p:nvSpPr>
          <p:cNvPr id="1977" name="Rounded Rectangle"/>
          <p:cNvSpPr/>
          <p:nvPr/>
        </p:nvSpPr>
        <p:spPr>
          <a:xfrm>
            <a:off x="5563287" y="3051844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78" name="Дана прямоугольная матрица…"/>
          <p:cNvSpPr txBox="1"/>
          <p:nvPr/>
        </p:nvSpPr>
        <p:spPr>
          <a:xfrm>
            <a:off x="5560571" y="3093876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he</a:t>
            </a:r>
          </a:p>
        </p:txBody>
      </p:sp>
      <p:sp>
        <p:nvSpPr>
          <p:cNvPr id="1979" name="Rounded Rectangle"/>
          <p:cNvSpPr/>
          <p:nvPr/>
        </p:nvSpPr>
        <p:spPr>
          <a:xfrm>
            <a:off x="6211174" y="3051844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0" name="Дана прямоугольная матрица…"/>
          <p:cNvSpPr txBox="1"/>
          <p:nvPr/>
        </p:nvSpPr>
        <p:spPr>
          <a:xfrm>
            <a:off x="6208457" y="3093876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likes</a:t>
            </a:r>
          </a:p>
        </p:txBody>
      </p:sp>
      <p:sp>
        <p:nvSpPr>
          <p:cNvPr id="1981" name="Rounded Rectangle"/>
          <p:cNvSpPr/>
          <p:nvPr/>
        </p:nvSpPr>
        <p:spPr>
          <a:xfrm>
            <a:off x="6855428" y="3051844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2" name="Дана прямоугольная матрица…"/>
          <p:cNvSpPr txBox="1"/>
          <p:nvPr/>
        </p:nvSpPr>
        <p:spPr>
          <a:xfrm>
            <a:off x="6852711" y="3093876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play</a:t>
            </a:r>
          </a:p>
        </p:txBody>
      </p:sp>
      <p:sp>
        <p:nvSpPr>
          <p:cNvPr id="1983" name="Rounded Rectangle"/>
          <p:cNvSpPr/>
          <p:nvPr/>
        </p:nvSpPr>
        <p:spPr>
          <a:xfrm>
            <a:off x="7506948" y="3051844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4" name="Дана прямоугольная матрица…"/>
          <p:cNvSpPr txBox="1"/>
          <p:nvPr/>
        </p:nvSpPr>
        <p:spPr>
          <a:xfrm>
            <a:off x="7504231" y="3093876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##ing</a:t>
            </a:r>
          </a:p>
        </p:txBody>
      </p:sp>
      <p:sp>
        <p:nvSpPr>
          <p:cNvPr id="1985" name="Rounded Rectangle"/>
          <p:cNvSpPr/>
          <p:nvPr/>
        </p:nvSpPr>
        <p:spPr>
          <a:xfrm>
            <a:off x="8157365" y="3051844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6" name="Дана прямоугольная матрица…"/>
          <p:cNvSpPr txBox="1"/>
          <p:nvPr/>
        </p:nvSpPr>
        <p:spPr>
          <a:xfrm>
            <a:off x="8154648" y="3093876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[SEP]</a:t>
            </a:r>
          </a:p>
        </p:txBody>
      </p:sp>
      <p:sp>
        <p:nvSpPr>
          <p:cNvPr id="1987" name="Line"/>
          <p:cNvSpPr/>
          <p:nvPr/>
        </p:nvSpPr>
        <p:spPr>
          <a:xfrm>
            <a:off x="739551" y="3505384"/>
            <a:ext cx="7969261" cy="1"/>
          </a:xfrm>
          <a:prstGeom prst="line">
            <a:avLst/>
          </a:prstGeom>
          <a:ln w="63500">
            <a:solidFill>
              <a:srgbClr val="ABB6CA"/>
            </a:solidFill>
          </a:ln>
        </p:spPr>
        <p:txBody>
          <a:bodyPr lIns="45718" tIns="45718" rIns="45718" bIns="45718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8" name="Rectangle"/>
          <p:cNvSpPr/>
          <p:nvPr/>
        </p:nvSpPr>
        <p:spPr>
          <a:xfrm>
            <a:off x="1628640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89" name="Дана прямоугольная матрица…"/>
          <p:cNvSpPr txBox="1"/>
          <p:nvPr/>
        </p:nvSpPr>
        <p:spPr>
          <a:xfrm>
            <a:off x="1656722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[CLS]</a:t>
            </a:r>
          </a:p>
        </p:txBody>
      </p:sp>
      <p:sp>
        <p:nvSpPr>
          <p:cNvPr id="1990" name="Дана прямоугольная матрица…"/>
          <p:cNvSpPr txBox="1"/>
          <p:nvPr/>
        </p:nvSpPr>
        <p:spPr>
          <a:xfrm>
            <a:off x="1664014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1991" name="Rectangle"/>
          <p:cNvSpPr/>
          <p:nvPr/>
        </p:nvSpPr>
        <p:spPr>
          <a:xfrm>
            <a:off x="2268304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92" name="Дана прямоугольная матрица…"/>
          <p:cNvSpPr txBox="1"/>
          <p:nvPr/>
        </p:nvSpPr>
        <p:spPr>
          <a:xfrm>
            <a:off x="2296386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my</a:t>
            </a:r>
          </a:p>
        </p:txBody>
      </p:sp>
      <p:sp>
        <p:nvSpPr>
          <p:cNvPr id="1993" name="Дана прямоугольная матрица…"/>
          <p:cNvSpPr txBox="1"/>
          <p:nvPr/>
        </p:nvSpPr>
        <p:spPr>
          <a:xfrm>
            <a:off x="2354478" y="3664643"/>
            <a:ext cx="153288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1994" name="Rectangle"/>
          <p:cNvSpPr/>
          <p:nvPr/>
        </p:nvSpPr>
        <p:spPr>
          <a:xfrm>
            <a:off x="2916191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95" name="Дана прямоугольная матрица…"/>
          <p:cNvSpPr txBox="1"/>
          <p:nvPr/>
        </p:nvSpPr>
        <p:spPr>
          <a:xfrm>
            <a:off x="2969673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dog</a:t>
            </a:r>
          </a:p>
        </p:txBody>
      </p:sp>
      <p:sp>
        <p:nvSpPr>
          <p:cNvPr id="1996" name="Дана прямоугольная матрица…"/>
          <p:cNvSpPr txBox="1"/>
          <p:nvPr/>
        </p:nvSpPr>
        <p:spPr>
          <a:xfrm>
            <a:off x="3002365" y="3664643"/>
            <a:ext cx="153288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1997" name="Rectangle"/>
          <p:cNvSpPr/>
          <p:nvPr/>
        </p:nvSpPr>
        <p:spPr>
          <a:xfrm>
            <a:off x="3603346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1998" name="Дана прямоугольная матрица…"/>
          <p:cNvSpPr txBox="1"/>
          <p:nvPr/>
        </p:nvSpPr>
        <p:spPr>
          <a:xfrm>
            <a:off x="3606028" y="3766845"/>
            <a:ext cx="561201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is</a:t>
            </a:r>
          </a:p>
        </p:txBody>
      </p:sp>
      <p:sp>
        <p:nvSpPr>
          <p:cNvPr id="1999" name="Дана прямоугольная матрица…"/>
          <p:cNvSpPr txBox="1"/>
          <p:nvPr/>
        </p:nvSpPr>
        <p:spPr>
          <a:xfrm>
            <a:off x="3689519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00" name="Rectangle"/>
          <p:cNvSpPr/>
          <p:nvPr/>
        </p:nvSpPr>
        <p:spPr>
          <a:xfrm>
            <a:off x="4236702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01" name="Дана прямоугольная матрица…"/>
          <p:cNvSpPr txBox="1"/>
          <p:nvPr/>
        </p:nvSpPr>
        <p:spPr>
          <a:xfrm>
            <a:off x="4302884" y="3766845"/>
            <a:ext cx="561201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cute</a:t>
            </a:r>
          </a:p>
        </p:txBody>
      </p:sp>
      <p:sp>
        <p:nvSpPr>
          <p:cNvPr id="2002" name="Дана прямоугольная матрица…"/>
          <p:cNvSpPr txBox="1"/>
          <p:nvPr/>
        </p:nvSpPr>
        <p:spPr>
          <a:xfrm>
            <a:off x="4322875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03" name="Rectangle"/>
          <p:cNvSpPr/>
          <p:nvPr/>
        </p:nvSpPr>
        <p:spPr>
          <a:xfrm>
            <a:off x="4892420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04" name="Дана прямоугольная матрица…"/>
          <p:cNvSpPr txBox="1"/>
          <p:nvPr/>
        </p:nvSpPr>
        <p:spPr>
          <a:xfrm>
            <a:off x="4920502" y="3766845"/>
            <a:ext cx="561201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 dirty="0">
                <a:latin typeface="Myriad Pro" panose="020B0503030403020204"/>
              </a:rPr>
              <a:t>[S</a:t>
            </a:r>
            <a:r>
              <a:rPr lang="en-US" sz="900" dirty="0">
                <a:latin typeface="Myriad Pro" panose="020B0503030403020204"/>
              </a:rPr>
              <a:t>E</a:t>
            </a:r>
            <a:r>
              <a:rPr sz="900" dirty="0">
                <a:latin typeface="Myriad Pro" panose="020B0503030403020204"/>
              </a:rPr>
              <a:t>P]</a:t>
            </a:r>
          </a:p>
        </p:txBody>
      </p:sp>
      <p:sp>
        <p:nvSpPr>
          <p:cNvPr id="2005" name="Дана прямоугольная матрица…"/>
          <p:cNvSpPr txBox="1"/>
          <p:nvPr/>
        </p:nvSpPr>
        <p:spPr>
          <a:xfrm>
            <a:off x="4927793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06" name="Rectangle"/>
          <p:cNvSpPr/>
          <p:nvPr/>
        </p:nvSpPr>
        <p:spPr>
          <a:xfrm>
            <a:off x="5550174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07" name="Дана прямоугольная матрица…"/>
          <p:cNvSpPr txBox="1"/>
          <p:nvPr/>
        </p:nvSpPr>
        <p:spPr>
          <a:xfrm>
            <a:off x="5578255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he</a:t>
            </a:r>
          </a:p>
        </p:txBody>
      </p:sp>
      <p:sp>
        <p:nvSpPr>
          <p:cNvPr id="2008" name="Дана прямоугольная матрица…"/>
          <p:cNvSpPr txBox="1"/>
          <p:nvPr/>
        </p:nvSpPr>
        <p:spPr>
          <a:xfrm>
            <a:off x="5636347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09" name="Rectangle"/>
          <p:cNvSpPr/>
          <p:nvPr/>
        </p:nvSpPr>
        <p:spPr>
          <a:xfrm>
            <a:off x="6193351" y="3649151"/>
            <a:ext cx="543423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10" name="Дана прямоугольная матрица…"/>
          <p:cNvSpPr txBox="1"/>
          <p:nvPr/>
        </p:nvSpPr>
        <p:spPr>
          <a:xfrm>
            <a:off x="6221433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likes</a:t>
            </a:r>
          </a:p>
        </p:txBody>
      </p:sp>
      <p:sp>
        <p:nvSpPr>
          <p:cNvPr id="2011" name="Дана прямоугольная матрица…"/>
          <p:cNvSpPr txBox="1"/>
          <p:nvPr/>
        </p:nvSpPr>
        <p:spPr>
          <a:xfrm>
            <a:off x="6228725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12" name="Rectangle"/>
          <p:cNvSpPr/>
          <p:nvPr/>
        </p:nvSpPr>
        <p:spPr>
          <a:xfrm>
            <a:off x="6837605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13" name="Дана прямоугольная матрица…"/>
          <p:cNvSpPr txBox="1"/>
          <p:nvPr/>
        </p:nvSpPr>
        <p:spPr>
          <a:xfrm>
            <a:off x="6865687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play</a:t>
            </a:r>
          </a:p>
        </p:txBody>
      </p:sp>
      <p:sp>
        <p:nvSpPr>
          <p:cNvPr id="2014" name="Дана прямоугольная матрица…"/>
          <p:cNvSpPr txBox="1"/>
          <p:nvPr/>
        </p:nvSpPr>
        <p:spPr>
          <a:xfrm>
            <a:off x="6872979" y="3664643"/>
            <a:ext cx="153288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15" name="Rectangle"/>
          <p:cNvSpPr/>
          <p:nvPr/>
        </p:nvSpPr>
        <p:spPr>
          <a:xfrm>
            <a:off x="7493323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16" name="Дана прямоугольная матрица…"/>
          <p:cNvSpPr txBox="1"/>
          <p:nvPr/>
        </p:nvSpPr>
        <p:spPr>
          <a:xfrm>
            <a:off x="7521404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##ing</a:t>
            </a:r>
          </a:p>
        </p:txBody>
      </p:sp>
      <p:sp>
        <p:nvSpPr>
          <p:cNvPr id="2017" name="Дана прямоугольная матрица…"/>
          <p:cNvSpPr txBox="1"/>
          <p:nvPr/>
        </p:nvSpPr>
        <p:spPr>
          <a:xfrm>
            <a:off x="7528696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018" name="Rectangle"/>
          <p:cNvSpPr/>
          <p:nvPr/>
        </p:nvSpPr>
        <p:spPr>
          <a:xfrm>
            <a:off x="8139542" y="3649151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019" name="Дана прямоугольная матрица…"/>
          <p:cNvSpPr txBox="1"/>
          <p:nvPr/>
        </p:nvSpPr>
        <p:spPr>
          <a:xfrm>
            <a:off x="8167623" y="3766845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[SEP]</a:t>
            </a:r>
          </a:p>
        </p:txBody>
      </p:sp>
      <p:sp>
        <p:nvSpPr>
          <p:cNvPr id="2020" name="Дана прямоугольная матрица…"/>
          <p:cNvSpPr txBox="1"/>
          <p:nvPr/>
        </p:nvSpPr>
        <p:spPr>
          <a:xfrm>
            <a:off x="8174915" y="3664643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09" name="Дана прямоугольная матрица…"/>
          <p:cNvSpPr txBox="1"/>
          <p:nvPr/>
        </p:nvSpPr>
        <p:spPr>
          <a:xfrm>
            <a:off x="4098439" y="1915859"/>
            <a:ext cx="4761646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Управляющие токены</a:t>
            </a:r>
          </a:p>
        </p:txBody>
      </p:sp>
      <p:sp>
        <p:nvSpPr>
          <p:cNvPr id="2110" name="Line"/>
          <p:cNvSpPr/>
          <p:nvPr/>
        </p:nvSpPr>
        <p:spPr>
          <a:xfrm flipH="1">
            <a:off x="1995465" y="2270885"/>
            <a:ext cx="3211535" cy="720925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1" name="Line"/>
          <p:cNvSpPr/>
          <p:nvPr/>
        </p:nvSpPr>
        <p:spPr>
          <a:xfrm flipH="1">
            <a:off x="5181349" y="2287482"/>
            <a:ext cx="81182" cy="724182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2" name="Line"/>
          <p:cNvSpPr/>
          <p:nvPr/>
        </p:nvSpPr>
        <p:spPr>
          <a:xfrm>
            <a:off x="5351976" y="2264266"/>
            <a:ext cx="2992697" cy="718168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DD65C9D-31CF-4719-B9D4-C3290DA379D2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Обучение</a:t>
            </a:r>
            <a:r>
              <a:rPr b="1" dirty="0">
                <a:latin typeface="Myriad Pro" panose="020B0503030403020204"/>
              </a:rPr>
              <a:t> BERT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Обучение BERT</a:t>
            </a:r>
          </a:p>
        </p:txBody>
      </p:sp>
      <p:sp>
        <p:nvSpPr>
          <p:cNvPr id="2115" name="Jacob Devlin, Ming-Wei Chang, Kenton Lee, Kristina Toutanova. &quot;BERT: Pre-training of Deep Bidirectional Transformers for Language Understanding.” NAACL-HLT, 201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Jacob Devlin, Ming-Wei Chang, Kenton Lee, Kristina Toutanova. "BERT: Pre-training of Deep Bidirectional Transformers for Language Understanding.” NAACL-HLT, 2019</a:t>
            </a:r>
          </a:p>
        </p:txBody>
      </p:sp>
      <p:sp>
        <p:nvSpPr>
          <p:cNvPr id="2116" name="Дана прямоугольная матрица…"/>
          <p:cNvSpPr txBox="1"/>
          <p:nvPr/>
        </p:nvSpPr>
        <p:spPr>
          <a:xfrm>
            <a:off x="469900" y="787400"/>
            <a:ext cx="5023740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Вход модели</a:t>
            </a:r>
          </a:p>
        </p:txBody>
      </p:sp>
      <p:sp>
        <p:nvSpPr>
          <p:cNvPr id="2117" name="Дана прямоугольная матрица…"/>
          <p:cNvSpPr txBox="1"/>
          <p:nvPr/>
        </p:nvSpPr>
        <p:spPr>
          <a:xfrm>
            <a:off x="2667000" y="787400"/>
            <a:ext cx="476164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Размерность входа: 512 токенов</a:t>
            </a:r>
          </a:p>
        </p:txBody>
      </p:sp>
      <p:sp>
        <p:nvSpPr>
          <p:cNvPr id="2123" name="Rounded Rectangle"/>
          <p:cNvSpPr/>
          <p:nvPr/>
        </p:nvSpPr>
        <p:spPr>
          <a:xfrm>
            <a:off x="1632077" y="3052539"/>
            <a:ext cx="536175" cy="339488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24" name="Дана прямоугольная матрица…"/>
          <p:cNvSpPr txBox="1"/>
          <p:nvPr/>
        </p:nvSpPr>
        <p:spPr>
          <a:xfrm>
            <a:off x="1619564" y="3097053"/>
            <a:ext cx="561202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[CLS]</a:t>
            </a:r>
          </a:p>
        </p:txBody>
      </p:sp>
      <p:sp>
        <p:nvSpPr>
          <p:cNvPr id="2125" name="Rounded Rectangle"/>
          <p:cNvSpPr/>
          <p:nvPr/>
        </p:nvSpPr>
        <p:spPr>
          <a:xfrm>
            <a:off x="2286127" y="3055714"/>
            <a:ext cx="536175" cy="339488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26" name="Дана прямоугольная матрица…"/>
          <p:cNvSpPr txBox="1"/>
          <p:nvPr/>
        </p:nvSpPr>
        <p:spPr>
          <a:xfrm>
            <a:off x="2353714" y="3097053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my</a:t>
            </a:r>
          </a:p>
        </p:txBody>
      </p:sp>
      <p:sp>
        <p:nvSpPr>
          <p:cNvPr id="2127" name="Rounded Rectangle"/>
          <p:cNvSpPr/>
          <p:nvPr/>
        </p:nvSpPr>
        <p:spPr>
          <a:xfrm>
            <a:off x="2934014" y="3051846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28" name="Дана прямоугольная матрица…"/>
          <p:cNvSpPr txBox="1"/>
          <p:nvPr/>
        </p:nvSpPr>
        <p:spPr>
          <a:xfrm>
            <a:off x="3001601" y="3093185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dog</a:t>
            </a:r>
          </a:p>
        </p:txBody>
      </p:sp>
      <p:sp>
        <p:nvSpPr>
          <p:cNvPr id="2129" name="Rounded Rectangle"/>
          <p:cNvSpPr/>
          <p:nvPr/>
        </p:nvSpPr>
        <p:spPr>
          <a:xfrm>
            <a:off x="3581901" y="3051846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30" name="Дана прямоугольная матрица…"/>
          <p:cNvSpPr txBox="1"/>
          <p:nvPr/>
        </p:nvSpPr>
        <p:spPr>
          <a:xfrm>
            <a:off x="3649488" y="3093185"/>
            <a:ext cx="401001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is</a:t>
            </a:r>
          </a:p>
        </p:txBody>
      </p:sp>
      <p:sp>
        <p:nvSpPr>
          <p:cNvPr id="2131" name="Rounded Rectangle"/>
          <p:cNvSpPr/>
          <p:nvPr/>
        </p:nvSpPr>
        <p:spPr>
          <a:xfrm>
            <a:off x="4229787" y="3051846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32" name="Дана прямоугольная матрица…"/>
          <p:cNvSpPr txBox="1"/>
          <p:nvPr/>
        </p:nvSpPr>
        <p:spPr>
          <a:xfrm>
            <a:off x="4263488" y="3097053"/>
            <a:ext cx="468775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cute</a:t>
            </a:r>
          </a:p>
        </p:txBody>
      </p:sp>
      <p:sp>
        <p:nvSpPr>
          <p:cNvPr id="2133" name="Rounded Rectangle"/>
          <p:cNvSpPr/>
          <p:nvPr/>
        </p:nvSpPr>
        <p:spPr>
          <a:xfrm>
            <a:off x="4896537" y="3055021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34" name="Дана прямоугольная матрица…"/>
          <p:cNvSpPr txBox="1"/>
          <p:nvPr/>
        </p:nvSpPr>
        <p:spPr>
          <a:xfrm>
            <a:off x="4893821" y="3097053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[SEP]</a:t>
            </a:r>
          </a:p>
        </p:txBody>
      </p:sp>
      <p:sp>
        <p:nvSpPr>
          <p:cNvPr id="2135" name="Rounded Rectangle"/>
          <p:cNvSpPr/>
          <p:nvPr/>
        </p:nvSpPr>
        <p:spPr>
          <a:xfrm>
            <a:off x="5563287" y="3051846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36" name="Дана прямоугольная матрица…"/>
          <p:cNvSpPr txBox="1"/>
          <p:nvPr/>
        </p:nvSpPr>
        <p:spPr>
          <a:xfrm>
            <a:off x="5560571" y="3093878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he</a:t>
            </a:r>
          </a:p>
        </p:txBody>
      </p:sp>
      <p:sp>
        <p:nvSpPr>
          <p:cNvPr id="2137" name="Rounded Rectangle"/>
          <p:cNvSpPr/>
          <p:nvPr/>
        </p:nvSpPr>
        <p:spPr>
          <a:xfrm>
            <a:off x="6211174" y="3051846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38" name="Дана прямоугольная матрица…"/>
          <p:cNvSpPr txBox="1"/>
          <p:nvPr/>
        </p:nvSpPr>
        <p:spPr>
          <a:xfrm>
            <a:off x="6208457" y="3093878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likes</a:t>
            </a:r>
          </a:p>
        </p:txBody>
      </p:sp>
      <p:sp>
        <p:nvSpPr>
          <p:cNvPr id="2139" name="Rounded Rectangle"/>
          <p:cNvSpPr/>
          <p:nvPr/>
        </p:nvSpPr>
        <p:spPr>
          <a:xfrm>
            <a:off x="6855428" y="3051846"/>
            <a:ext cx="536175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40" name="Дана прямоугольная матрица…"/>
          <p:cNvSpPr txBox="1"/>
          <p:nvPr/>
        </p:nvSpPr>
        <p:spPr>
          <a:xfrm>
            <a:off x="6852711" y="3093878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play</a:t>
            </a:r>
          </a:p>
        </p:txBody>
      </p:sp>
      <p:sp>
        <p:nvSpPr>
          <p:cNvPr id="2141" name="Rounded Rectangle"/>
          <p:cNvSpPr/>
          <p:nvPr/>
        </p:nvSpPr>
        <p:spPr>
          <a:xfrm>
            <a:off x="7506947" y="3051846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42" name="Дана прямоугольная матрица…"/>
          <p:cNvSpPr txBox="1"/>
          <p:nvPr/>
        </p:nvSpPr>
        <p:spPr>
          <a:xfrm>
            <a:off x="7504231" y="3093878"/>
            <a:ext cx="54160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##ing</a:t>
            </a:r>
          </a:p>
        </p:txBody>
      </p:sp>
      <p:sp>
        <p:nvSpPr>
          <p:cNvPr id="2143" name="Rounded Rectangle"/>
          <p:cNvSpPr/>
          <p:nvPr/>
        </p:nvSpPr>
        <p:spPr>
          <a:xfrm>
            <a:off x="8157364" y="3051846"/>
            <a:ext cx="536176" cy="339489"/>
          </a:xfrm>
          <a:prstGeom prst="roundRect">
            <a:avLst>
              <a:gd name="adj" fmla="val 19070"/>
            </a:avLst>
          </a:prstGeom>
          <a:solidFill>
            <a:srgbClr val="DEDA8C"/>
          </a:solidFill>
          <a:ln w="12700">
            <a:solidFill>
              <a:srgbClr val="C6C000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44" name="Дана прямоугольная матрица…"/>
          <p:cNvSpPr txBox="1"/>
          <p:nvPr/>
        </p:nvSpPr>
        <p:spPr>
          <a:xfrm>
            <a:off x="8154647" y="3093878"/>
            <a:ext cx="541610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[SEP]</a:t>
            </a:r>
          </a:p>
        </p:txBody>
      </p:sp>
      <p:sp>
        <p:nvSpPr>
          <p:cNvPr id="2145" name="Line"/>
          <p:cNvSpPr/>
          <p:nvPr/>
        </p:nvSpPr>
        <p:spPr>
          <a:xfrm>
            <a:off x="739551" y="3505386"/>
            <a:ext cx="7969261" cy="1"/>
          </a:xfrm>
          <a:prstGeom prst="line">
            <a:avLst/>
          </a:prstGeom>
          <a:ln w="63500">
            <a:solidFill>
              <a:srgbClr val="ABB6CA"/>
            </a:solidFill>
          </a:ln>
        </p:spPr>
        <p:txBody>
          <a:bodyPr lIns="45718" tIns="45718" rIns="45718" bIns="45718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46" name="Rectangle"/>
          <p:cNvSpPr/>
          <p:nvPr/>
        </p:nvSpPr>
        <p:spPr>
          <a:xfrm>
            <a:off x="1628640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47" name="Дана прямоугольная матрица…"/>
          <p:cNvSpPr txBox="1"/>
          <p:nvPr/>
        </p:nvSpPr>
        <p:spPr>
          <a:xfrm>
            <a:off x="1656722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[CLS]</a:t>
            </a:r>
          </a:p>
        </p:txBody>
      </p:sp>
      <p:sp>
        <p:nvSpPr>
          <p:cNvPr id="2148" name="Дана прямоугольная матрица…"/>
          <p:cNvSpPr txBox="1"/>
          <p:nvPr/>
        </p:nvSpPr>
        <p:spPr>
          <a:xfrm>
            <a:off x="1664014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49" name="Rectangle"/>
          <p:cNvSpPr/>
          <p:nvPr/>
        </p:nvSpPr>
        <p:spPr>
          <a:xfrm>
            <a:off x="2268304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50" name="Дана прямоугольная матрица…"/>
          <p:cNvSpPr txBox="1"/>
          <p:nvPr/>
        </p:nvSpPr>
        <p:spPr>
          <a:xfrm>
            <a:off x="2296386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my</a:t>
            </a:r>
          </a:p>
        </p:txBody>
      </p:sp>
      <p:sp>
        <p:nvSpPr>
          <p:cNvPr id="2151" name="Дана прямоугольная матрица…"/>
          <p:cNvSpPr txBox="1"/>
          <p:nvPr/>
        </p:nvSpPr>
        <p:spPr>
          <a:xfrm>
            <a:off x="2354478" y="3664645"/>
            <a:ext cx="153288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52" name="Rectangle"/>
          <p:cNvSpPr/>
          <p:nvPr/>
        </p:nvSpPr>
        <p:spPr>
          <a:xfrm>
            <a:off x="2916191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53" name="Дана прямоугольная матрица…"/>
          <p:cNvSpPr txBox="1"/>
          <p:nvPr/>
        </p:nvSpPr>
        <p:spPr>
          <a:xfrm>
            <a:off x="2969673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dog</a:t>
            </a:r>
          </a:p>
        </p:txBody>
      </p:sp>
      <p:sp>
        <p:nvSpPr>
          <p:cNvPr id="2154" name="Дана прямоугольная матрица…"/>
          <p:cNvSpPr txBox="1"/>
          <p:nvPr/>
        </p:nvSpPr>
        <p:spPr>
          <a:xfrm>
            <a:off x="3002364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55" name="Rectangle"/>
          <p:cNvSpPr/>
          <p:nvPr/>
        </p:nvSpPr>
        <p:spPr>
          <a:xfrm>
            <a:off x="3603346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56" name="Дана прямоугольная матрица…"/>
          <p:cNvSpPr txBox="1"/>
          <p:nvPr/>
        </p:nvSpPr>
        <p:spPr>
          <a:xfrm>
            <a:off x="3606027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is</a:t>
            </a:r>
          </a:p>
        </p:txBody>
      </p:sp>
      <p:sp>
        <p:nvSpPr>
          <p:cNvPr id="2157" name="Дана прямоугольная матрица…"/>
          <p:cNvSpPr txBox="1"/>
          <p:nvPr/>
        </p:nvSpPr>
        <p:spPr>
          <a:xfrm>
            <a:off x="3689519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58" name="Rectangle"/>
          <p:cNvSpPr/>
          <p:nvPr/>
        </p:nvSpPr>
        <p:spPr>
          <a:xfrm>
            <a:off x="4236702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59" name="Дана прямоугольная матрица…"/>
          <p:cNvSpPr txBox="1"/>
          <p:nvPr/>
        </p:nvSpPr>
        <p:spPr>
          <a:xfrm>
            <a:off x="4302883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cute</a:t>
            </a:r>
          </a:p>
        </p:txBody>
      </p:sp>
      <p:sp>
        <p:nvSpPr>
          <p:cNvPr id="2160" name="Дана прямоугольная матрица…"/>
          <p:cNvSpPr txBox="1"/>
          <p:nvPr/>
        </p:nvSpPr>
        <p:spPr>
          <a:xfrm>
            <a:off x="4322875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61" name="Rectangle"/>
          <p:cNvSpPr/>
          <p:nvPr/>
        </p:nvSpPr>
        <p:spPr>
          <a:xfrm>
            <a:off x="4892420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62" name="Дана прямоугольная матрица…"/>
          <p:cNvSpPr txBox="1"/>
          <p:nvPr/>
        </p:nvSpPr>
        <p:spPr>
          <a:xfrm>
            <a:off x="4920501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[SEP]</a:t>
            </a:r>
          </a:p>
        </p:txBody>
      </p:sp>
      <p:sp>
        <p:nvSpPr>
          <p:cNvPr id="2163" name="Дана прямоугольная матрица…"/>
          <p:cNvSpPr txBox="1"/>
          <p:nvPr/>
        </p:nvSpPr>
        <p:spPr>
          <a:xfrm>
            <a:off x="4927793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64" name="Rectangle"/>
          <p:cNvSpPr/>
          <p:nvPr/>
        </p:nvSpPr>
        <p:spPr>
          <a:xfrm>
            <a:off x="5550174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65" name="Дана прямоугольная матрица…"/>
          <p:cNvSpPr txBox="1"/>
          <p:nvPr/>
        </p:nvSpPr>
        <p:spPr>
          <a:xfrm>
            <a:off x="5578256" y="3766847"/>
            <a:ext cx="561201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he</a:t>
            </a:r>
          </a:p>
        </p:txBody>
      </p:sp>
      <p:sp>
        <p:nvSpPr>
          <p:cNvPr id="2166" name="Дана прямоугольная матрица…"/>
          <p:cNvSpPr txBox="1"/>
          <p:nvPr/>
        </p:nvSpPr>
        <p:spPr>
          <a:xfrm>
            <a:off x="5636347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67" name="Rectangle"/>
          <p:cNvSpPr/>
          <p:nvPr/>
        </p:nvSpPr>
        <p:spPr>
          <a:xfrm>
            <a:off x="6193351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68" name="Дана прямоугольная матрица…"/>
          <p:cNvSpPr txBox="1"/>
          <p:nvPr/>
        </p:nvSpPr>
        <p:spPr>
          <a:xfrm>
            <a:off x="6221433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likes</a:t>
            </a:r>
          </a:p>
        </p:txBody>
      </p:sp>
      <p:sp>
        <p:nvSpPr>
          <p:cNvPr id="2169" name="Дана прямоугольная матрица…"/>
          <p:cNvSpPr txBox="1"/>
          <p:nvPr/>
        </p:nvSpPr>
        <p:spPr>
          <a:xfrm>
            <a:off x="6228725" y="3664645"/>
            <a:ext cx="153288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70" name="Rectangle"/>
          <p:cNvSpPr/>
          <p:nvPr/>
        </p:nvSpPr>
        <p:spPr>
          <a:xfrm>
            <a:off x="6837605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71" name="Дана прямоугольная матрица…"/>
          <p:cNvSpPr txBox="1"/>
          <p:nvPr/>
        </p:nvSpPr>
        <p:spPr>
          <a:xfrm>
            <a:off x="6865687" y="3766847"/>
            <a:ext cx="561201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play</a:t>
            </a:r>
          </a:p>
        </p:txBody>
      </p:sp>
      <p:sp>
        <p:nvSpPr>
          <p:cNvPr id="2172" name="Дана прямоугольная матрица…"/>
          <p:cNvSpPr txBox="1"/>
          <p:nvPr/>
        </p:nvSpPr>
        <p:spPr>
          <a:xfrm>
            <a:off x="6872978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73" name="Rectangle"/>
          <p:cNvSpPr/>
          <p:nvPr/>
        </p:nvSpPr>
        <p:spPr>
          <a:xfrm>
            <a:off x="7493323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74" name="Дана прямоугольная матрица…"/>
          <p:cNvSpPr txBox="1"/>
          <p:nvPr/>
        </p:nvSpPr>
        <p:spPr>
          <a:xfrm>
            <a:off x="7521404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##ing</a:t>
            </a:r>
          </a:p>
        </p:txBody>
      </p:sp>
      <p:sp>
        <p:nvSpPr>
          <p:cNvPr id="2175" name="Дана прямоугольная матрица…"/>
          <p:cNvSpPr txBox="1"/>
          <p:nvPr/>
        </p:nvSpPr>
        <p:spPr>
          <a:xfrm>
            <a:off x="7528696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176" name="Rectangle"/>
          <p:cNvSpPr/>
          <p:nvPr/>
        </p:nvSpPr>
        <p:spPr>
          <a:xfrm>
            <a:off x="8139542" y="3649153"/>
            <a:ext cx="543422" cy="337196"/>
          </a:xfrm>
          <a:prstGeom prst="rect">
            <a:avLst/>
          </a:prstGeom>
          <a:solidFill>
            <a:srgbClr val="EFE2BF"/>
          </a:solidFill>
          <a:ln w="34925">
            <a:solidFill>
              <a:srgbClr val="808BA2"/>
            </a:solidFill>
          </a:ln>
        </p:spPr>
        <p:txBody>
          <a:bodyPr lIns="24206" tIns="24206" rIns="24206" bIns="24206" anchor="ctr"/>
          <a:lstStyle/>
          <a:p>
            <a:endParaRPr sz="2000">
              <a:latin typeface="Myriad Pro" panose="020B0503030403020204"/>
            </a:endParaRPr>
          </a:p>
        </p:txBody>
      </p:sp>
      <p:sp>
        <p:nvSpPr>
          <p:cNvPr id="2177" name="Дана прямоугольная матрица…"/>
          <p:cNvSpPr txBox="1"/>
          <p:nvPr/>
        </p:nvSpPr>
        <p:spPr>
          <a:xfrm>
            <a:off x="8167623" y="3766847"/>
            <a:ext cx="561202" cy="1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000" spc="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900">
                <a:latin typeface="Myriad Pro" panose="020B0503030403020204"/>
              </a:rPr>
              <a:t>[SEP]</a:t>
            </a:r>
          </a:p>
        </p:txBody>
      </p:sp>
      <p:sp>
        <p:nvSpPr>
          <p:cNvPr id="2178" name="Дана прямоугольная матрица…"/>
          <p:cNvSpPr txBox="1"/>
          <p:nvPr/>
        </p:nvSpPr>
        <p:spPr>
          <a:xfrm>
            <a:off x="8174915" y="3664645"/>
            <a:ext cx="153289" cy="26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>
                <a:latin typeface="Myriad Pro" panose="020B0503030403020204"/>
              </a:rPr>
              <a:t>E</a:t>
            </a:r>
          </a:p>
        </p:txBody>
      </p:sp>
      <p:sp>
        <p:nvSpPr>
          <p:cNvPr id="2267" name="Дана прямоугольная матрица…"/>
          <p:cNvSpPr txBox="1"/>
          <p:nvPr/>
        </p:nvSpPr>
        <p:spPr>
          <a:xfrm>
            <a:off x="4672545" y="1834142"/>
            <a:ext cx="4761645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Подслова</a:t>
            </a:r>
          </a:p>
        </p:txBody>
      </p:sp>
      <p:sp>
        <p:nvSpPr>
          <p:cNvPr id="2268" name="Line"/>
          <p:cNvSpPr/>
          <p:nvPr/>
        </p:nvSpPr>
        <p:spPr>
          <a:xfrm flipH="1">
            <a:off x="2608509" y="2209530"/>
            <a:ext cx="2680594" cy="769760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69" name="Line"/>
          <p:cNvSpPr/>
          <p:nvPr/>
        </p:nvSpPr>
        <p:spPr>
          <a:xfrm flipH="1">
            <a:off x="4504873" y="2208562"/>
            <a:ext cx="793942" cy="795899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0" name="Line"/>
          <p:cNvSpPr/>
          <p:nvPr/>
        </p:nvSpPr>
        <p:spPr>
          <a:xfrm>
            <a:off x="5295578" y="2206070"/>
            <a:ext cx="515531" cy="814406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1" name="Line"/>
          <p:cNvSpPr/>
          <p:nvPr/>
        </p:nvSpPr>
        <p:spPr>
          <a:xfrm flipH="1">
            <a:off x="3284536" y="2212191"/>
            <a:ext cx="2021210" cy="758273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2" name="Line"/>
          <p:cNvSpPr/>
          <p:nvPr/>
        </p:nvSpPr>
        <p:spPr>
          <a:xfrm flipH="1">
            <a:off x="3866055" y="2211416"/>
            <a:ext cx="1435779" cy="772729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3" name="Line"/>
          <p:cNvSpPr/>
          <p:nvPr/>
        </p:nvSpPr>
        <p:spPr>
          <a:xfrm>
            <a:off x="5304131" y="2219909"/>
            <a:ext cx="1124134" cy="781920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4" name="Line"/>
          <p:cNvSpPr/>
          <p:nvPr/>
        </p:nvSpPr>
        <p:spPr>
          <a:xfrm>
            <a:off x="5297105" y="2214703"/>
            <a:ext cx="1758515" cy="768818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75" name="Line"/>
          <p:cNvSpPr/>
          <p:nvPr/>
        </p:nvSpPr>
        <p:spPr>
          <a:xfrm>
            <a:off x="5290600" y="2209455"/>
            <a:ext cx="2414925" cy="796021"/>
          </a:xfrm>
          <a:prstGeom prst="line">
            <a:avLst/>
          </a:prstGeom>
          <a:ln w="25400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4" name="Дана прямоугольная матрица…">
            <a:extLst>
              <a:ext uri="{FF2B5EF4-FFF2-40B4-BE49-F238E27FC236}">
                <a16:creationId xmlns:a16="http://schemas.microsoft.com/office/drawing/2014/main" id="{0E06208E-42D7-954C-8ACA-4A1D21489E8A}"/>
              </a:ext>
            </a:extLst>
          </p:cNvPr>
          <p:cNvSpPr txBox="1"/>
          <p:nvPr/>
        </p:nvSpPr>
        <p:spPr>
          <a:xfrm>
            <a:off x="621938" y="3110657"/>
            <a:ext cx="95582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sz="1800" dirty="0">
                <a:latin typeface="Myriad Pro" panose="020B0503030403020204"/>
              </a:rPr>
              <a:t>Вход</a:t>
            </a:r>
            <a:endParaRPr sz="1800" dirty="0">
              <a:latin typeface="Myriad Pro" panose="020B0503030403020204"/>
            </a:endParaRPr>
          </a:p>
        </p:txBody>
      </p:sp>
      <p:sp>
        <p:nvSpPr>
          <p:cNvPr id="165" name="Дана прямоугольная матрица…">
            <a:extLst>
              <a:ext uri="{FF2B5EF4-FFF2-40B4-BE49-F238E27FC236}">
                <a16:creationId xmlns:a16="http://schemas.microsoft.com/office/drawing/2014/main" id="{0C459330-6142-0546-826E-B2993AC6C8BA}"/>
              </a:ext>
            </a:extLst>
          </p:cNvPr>
          <p:cNvSpPr txBox="1"/>
          <p:nvPr/>
        </p:nvSpPr>
        <p:spPr>
          <a:xfrm>
            <a:off x="621938" y="3629321"/>
            <a:ext cx="955820" cy="325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spcBef>
                <a:spcPts val="1900"/>
              </a:spcBef>
              <a:defRPr sz="1600" spc="16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sz="1800" dirty="0" err="1">
                <a:latin typeface="Myriad Pro" panose="020B0503030403020204"/>
              </a:rPr>
              <a:t>Токены</a:t>
            </a:r>
            <a:endParaRPr sz="1800"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/>
              </a:rPr>
              <a:t>Использование BERT</a:t>
            </a:r>
          </a:p>
        </p:txBody>
      </p:sp>
      <p:sp>
        <p:nvSpPr>
          <p:cNvPr id="2687" name="Дана прямоугольная матрица…"/>
          <p:cNvSpPr txBox="1"/>
          <p:nvPr/>
        </p:nvSpPr>
        <p:spPr>
          <a:xfrm>
            <a:off x="469900" y="787400"/>
            <a:ext cx="2716746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/>
              </a:rPr>
              <a:t>Общая схема</a:t>
            </a:r>
          </a:p>
        </p:txBody>
      </p:sp>
      <p:sp>
        <p:nvSpPr>
          <p:cNvPr id="2688" name="Обучить языковую модель"/>
          <p:cNvSpPr txBox="1"/>
          <p:nvPr/>
        </p:nvSpPr>
        <p:spPr>
          <a:xfrm>
            <a:off x="1110059" y="4041485"/>
            <a:ext cx="1436428" cy="88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459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Обучить языковую модель </a:t>
            </a:r>
          </a:p>
        </p:txBody>
      </p:sp>
      <p:sp>
        <p:nvSpPr>
          <p:cNvPr id="2689" name="Дообучить языковую модель"/>
          <p:cNvSpPr txBox="1"/>
          <p:nvPr/>
        </p:nvSpPr>
        <p:spPr>
          <a:xfrm>
            <a:off x="3757191" y="4041485"/>
            <a:ext cx="1436427" cy="88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459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Дообучить языковую модель </a:t>
            </a:r>
          </a:p>
        </p:txBody>
      </p:sp>
      <p:sp>
        <p:nvSpPr>
          <p:cNvPr id="2690" name="Обучить классификатор"/>
          <p:cNvSpPr txBox="1"/>
          <p:nvPr/>
        </p:nvSpPr>
        <p:spPr>
          <a:xfrm>
            <a:off x="6673026" y="4040284"/>
            <a:ext cx="1958927" cy="60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 defTabSz="1733930">
              <a:lnSpc>
                <a:spcPct val="90000"/>
              </a:lnSpc>
              <a:spcBef>
                <a:spcPts val="3200"/>
              </a:spcBef>
              <a:defRPr sz="2000" spc="0">
                <a:solidFill>
                  <a:srgbClr val="2459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Обучить классификатор</a:t>
            </a:r>
          </a:p>
        </p:txBody>
      </p:sp>
      <p:grpSp>
        <p:nvGrpSpPr>
          <p:cNvPr id="2695" name="Group"/>
          <p:cNvGrpSpPr/>
          <p:nvPr/>
        </p:nvGrpSpPr>
        <p:grpSpPr>
          <a:xfrm>
            <a:off x="423475" y="2399465"/>
            <a:ext cx="2705609" cy="1478170"/>
            <a:chOff x="0" y="0"/>
            <a:chExt cx="2705608" cy="1478168"/>
          </a:xfrm>
        </p:grpSpPr>
        <p:sp>
          <p:nvSpPr>
            <p:cNvPr id="2691" name="Arrow"/>
            <p:cNvSpPr/>
            <p:nvPr/>
          </p:nvSpPr>
          <p:spPr>
            <a:xfrm>
              <a:off x="478473" y="0"/>
              <a:ext cx="2227135" cy="1478168"/>
            </a:xfrm>
            <a:prstGeom prst="rightArrow">
              <a:avLst>
                <a:gd name="adj1" fmla="val 80817"/>
                <a:gd name="adj2" fmla="val 53433"/>
              </a:avLst>
            </a:prstGeom>
            <a:solidFill>
              <a:srgbClr val="CBD8E9"/>
            </a:solidFill>
            <a:ln w="25400" cap="flat">
              <a:solidFill>
                <a:srgbClr val="ABB6CA"/>
              </a:solidFill>
              <a:prstDash val="solid"/>
              <a:round/>
            </a:ln>
            <a:effectLst>
              <a:outerShdw blurRad="88900" dir="5400000" rotWithShape="0">
                <a:srgbClr val="000000">
                  <a:alpha val="3009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>
                <a:latin typeface="Myriad Pro"/>
              </a:endParaRPr>
            </a:p>
          </p:txBody>
        </p:sp>
        <p:sp>
          <p:nvSpPr>
            <p:cNvPr id="2692" name="Rounded Rectangle"/>
            <p:cNvSpPr/>
            <p:nvPr/>
          </p:nvSpPr>
          <p:spPr>
            <a:xfrm>
              <a:off x="70553" y="330585"/>
              <a:ext cx="1124936" cy="816998"/>
            </a:xfrm>
            <a:prstGeom prst="roundRect">
              <a:avLst>
                <a:gd name="adj" fmla="val 10782"/>
              </a:avLst>
            </a:prstGeom>
            <a:solidFill>
              <a:srgbClr val="CBD8E9"/>
            </a:solidFill>
            <a:ln w="25400" cap="flat">
              <a:solidFill>
                <a:srgbClr val="0F5AAA"/>
              </a:solidFill>
              <a:prstDash val="solid"/>
              <a:round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>
                <a:latin typeface="Myriad Pro"/>
              </a:endParaRPr>
            </a:p>
          </p:txBody>
        </p:sp>
        <p:sp>
          <p:nvSpPr>
            <p:cNvPr id="2693" name="Wikitext 103"/>
            <p:cNvSpPr txBox="1"/>
            <p:nvPr/>
          </p:nvSpPr>
          <p:spPr>
            <a:xfrm>
              <a:off x="0" y="406866"/>
              <a:ext cx="1266043" cy="66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206" tIns="24206" rIns="24206" bIns="24206" numCol="1" anchor="ctr">
              <a:spAutoFit/>
            </a:bodyPr>
            <a:lstStyle>
              <a:lvl1pPr algn="ctr">
                <a:defRPr sz="2000" spc="19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Wikitext 103</a:t>
              </a:r>
            </a:p>
          </p:txBody>
        </p:sp>
        <p:sp>
          <p:nvSpPr>
            <p:cNvPr id="2694" name="Языковая модель"/>
            <p:cNvSpPr txBox="1"/>
            <p:nvPr/>
          </p:nvSpPr>
          <p:spPr>
            <a:xfrm>
              <a:off x="1102224" y="406866"/>
              <a:ext cx="1378261" cy="66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206" tIns="24206" rIns="24206" bIns="24206" numCol="1" anchor="ctr">
              <a:spAutoFit/>
            </a:bodyPr>
            <a:lstStyle>
              <a:lvl1pPr algn="ctr">
                <a:defRPr sz="2000" spc="19"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/>
                </a:rPr>
                <a:t>Языковая модель</a:t>
              </a:r>
            </a:p>
          </p:txBody>
        </p:sp>
      </p:grpSp>
      <p:sp>
        <p:nvSpPr>
          <p:cNvPr id="2696" name="Arrow"/>
          <p:cNvSpPr/>
          <p:nvPr/>
        </p:nvSpPr>
        <p:spPr>
          <a:xfrm>
            <a:off x="3601073" y="2399465"/>
            <a:ext cx="2227136" cy="1478169"/>
          </a:xfrm>
          <a:prstGeom prst="rightArrow">
            <a:avLst>
              <a:gd name="adj1" fmla="val 80817"/>
              <a:gd name="adj2" fmla="val 53433"/>
            </a:avLst>
          </a:prstGeom>
          <a:solidFill>
            <a:srgbClr val="EEEFDD"/>
          </a:solidFill>
          <a:ln w="25400">
            <a:solidFill>
              <a:srgbClr val="808BA2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697" name="Rounded Rectangle"/>
          <p:cNvSpPr/>
          <p:nvPr/>
        </p:nvSpPr>
        <p:spPr>
          <a:xfrm>
            <a:off x="3193154" y="2730050"/>
            <a:ext cx="1124935" cy="816999"/>
          </a:xfrm>
          <a:prstGeom prst="roundRect">
            <a:avLst>
              <a:gd name="adj" fmla="val 10782"/>
            </a:avLst>
          </a:prstGeom>
          <a:solidFill>
            <a:srgbClr val="808BA2"/>
          </a:solidFill>
          <a:ln w="12700">
            <a:miter lim="400000"/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698" name="IMDb"/>
          <p:cNvSpPr txBox="1"/>
          <p:nvPr/>
        </p:nvSpPr>
        <p:spPr>
          <a:xfrm>
            <a:off x="3122600" y="2960219"/>
            <a:ext cx="1266043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solidFill>
                  <a:srgbClr val="FFFFF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IMDb</a:t>
            </a:r>
          </a:p>
        </p:txBody>
      </p:sp>
      <p:sp>
        <p:nvSpPr>
          <p:cNvPr id="2699" name="Языковая модель"/>
          <p:cNvSpPr txBox="1"/>
          <p:nvPr/>
        </p:nvSpPr>
        <p:spPr>
          <a:xfrm>
            <a:off x="4224825" y="2806330"/>
            <a:ext cx="1378261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Языковая модель</a:t>
            </a:r>
          </a:p>
        </p:txBody>
      </p:sp>
      <p:sp>
        <p:nvSpPr>
          <p:cNvPr id="2700" name="Arrow"/>
          <p:cNvSpPr/>
          <p:nvPr/>
        </p:nvSpPr>
        <p:spPr>
          <a:xfrm>
            <a:off x="6306816" y="2399465"/>
            <a:ext cx="2691346" cy="1478169"/>
          </a:xfrm>
          <a:prstGeom prst="rightArrow">
            <a:avLst>
              <a:gd name="adj1" fmla="val 80817"/>
              <a:gd name="adj2" fmla="val 53433"/>
            </a:avLst>
          </a:prstGeom>
          <a:solidFill>
            <a:srgbClr val="EFE2BF"/>
          </a:solidFill>
          <a:ln w="25400">
            <a:solidFill>
              <a:srgbClr val="808BA2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01" name="Rounded Rectangle"/>
          <p:cNvSpPr/>
          <p:nvPr/>
        </p:nvSpPr>
        <p:spPr>
          <a:xfrm>
            <a:off x="5898896" y="2730050"/>
            <a:ext cx="1124936" cy="816999"/>
          </a:xfrm>
          <a:prstGeom prst="roundRect">
            <a:avLst>
              <a:gd name="adj" fmla="val 10782"/>
            </a:avLst>
          </a:prstGeom>
          <a:solidFill>
            <a:srgbClr val="808BA2"/>
          </a:solidFill>
          <a:ln w="12700">
            <a:miter lim="400000"/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02" name="IMDb"/>
          <p:cNvSpPr txBox="1"/>
          <p:nvPr/>
        </p:nvSpPr>
        <p:spPr>
          <a:xfrm>
            <a:off x="5828343" y="2960219"/>
            <a:ext cx="1266043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solidFill>
                  <a:srgbClr val="FFFFF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IMDb</a:t>
            </a:r>
          </a:p>
        </p:txBody>
      </p:sp>
      <p:sp>
        <p:nvSpPr>
          <p:cNvPr id="2703" name="Классификатор"/>
          <p:cNvSpPr txBox="1"/>
          <p:nvPr/>
        </p:nvSpPr>
        <p:spPr>
          <a:xfrm>
            <a:off x="6981366" y="2960218"/>
            <a:ext cx="1978695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Классификатор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Rectangle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06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707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Классификация текстов</a:t>
            </a:r>
          </a:p>
        </p:txBody>
      </p:sp>
      <p:sp>
        <p:nvSpPr>
          <p:cNvPr id="2708" name="Дана прямоугольная матрица…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(Опционально) Дообучаем языковую модель</a:t>
            </a:r>
          </a:p>
        </p:txBody>
      </p:sp>
      <p:sp>
        <p:nvSpPr>
          <p:cNvPr id="2709" name="Rounded Rectangle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0" name="Equation"/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2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1" name="Rounded Rectangle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2" name="Equation"/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6557" b="-180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3" name="Rounded Rectangle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4" name="Equation"/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1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80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5" name="Rounded Rectangle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6" name="Equation"/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5"/>
                <a:stretch>
                  <a:fillRect l="-16176" r="-5882" b="-180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7" name="Equation"/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8" name="Arrow"/>
          <p:cNvSpPr/>
          <p:nvPr/>
        </p:nvSpPr>
        <p:spPr>
          <a:xfrm rot="16200000">
            <a:off x="2381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19" name="Class Label"/>
          <p:cNvSpPr txBox="1"/>
          <p:nvPr/>
        </p:nvSpPr>
        <p:spPr>
          <a:xfrm>
            <a:off x="2176482" y="2003177"/>
            <a:ext cx="659225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Class Label</a:t>
            </a:r>
          </a:p>
        </p:txBody>
      </p:sp>
      <p:sp>
        <p:nvSpPr>
          <p:cNvPr id="2720" name="BERT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2721" name="Rounded Rectangle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2" name="Equation"/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7"/>
                <a:stretch>
                  <a:fillRect l="-8182" r="-7273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3" name="Rounded Rectangle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4" name="Equation"/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8"/>
                <a:stretch>
                  <a:fillRect l="-16667" r="-7407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5" name="Rounded Rectangle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6" name="Equation"/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4545" r="-5455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7" name="Rounded Rectangle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8" name="Equation"/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0"/>
                <a:stretch>
                  <a:fillRect l="-13115" r="-4918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9" name="Rounded Rectangle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0" name="Equation"/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1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1" name="Rounded Rectangle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32" name="Tok 1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2733" name="Rounded Rectangle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34" name="Tok 2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2735" name="Rounded Rectangle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36" name="Tok N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2737" name="Arrow"/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38" name="Arrow"/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39" name="Arrow"/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740" name="Arrow"/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1" name="Equation"/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2" name="Equation"/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74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745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Классификация текстов</a:t>
            </a:r>
          </a:p>
        </p:txBody>
      </p:sp>
      <p:sp>
        <p:nvSpPr>
          <p:cNvPr id="2746" name="Дана прямоугольная матрица…"/>
          <p:cNvSpPr txBox="1"/>
          <p:nvPr/>
        </p:nvSpPr>
        <p:spPr>
          <a:xfrm>
            <a:off x="469900" y="1150976"/>
            <a:ext cx="832392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Добавляем новый полносвязный слой, ему на вход подаем вектор предложения – вектор токена [CLS]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B5D23B20-A46F-42F0-AEB9-90AEDEB87E6D}"/>
              </a:ext>
            </a:extLst>
          </p:cNvPr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5F730DA0-59E0-41E2-AE00-4B1F8C3CD7FA}"/>
              </a:ext>
            </a:extLst>
          </p:cNvPr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307200F-3E65-40FB-A30B-744F1A401F28}"/>
              </a:ext>
            </a:extLst>
          </p:cNvPr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0D527883-2A7C-471A-9140-CDF9CCDD5675}"/>
                  </a:ext>
                </a:extLst>
              </p:cNvPr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0D527883-2A7C-471A-9140-CDF9CCDD5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4918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">
            <a:extLst>
              <a:ext uri="{FF2B5EF4-FFF2-40B4-BE49-F238E27FC236}">
                <a16:creationId xmlns:a16="http://schemas.microsoft.com/office/drawing/2014/main" id="{39BC8946-F341-4DB9-AC72-4F77512A8738}"/>
              </a:ext>
            </a:extLst>
          </p:cNvPr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23CB984E-FF62-4127-B775-BF5BBA4B8741}"/>
                  </a:ext>
                </a:extLst>
              </p:cNvPr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23CB984E-FF62-4127-B775-BF5BBA4B8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">
            <a:extLst>
              <a:ext uri="{FF2B5EF4-FFF2-40B4-BE49-F238E27FC236}">
                <a16:creationId xmlns:a16="http://schemas.microsoft.com/office/drawing/2014/main" id="{F431984B-6E8F-4B0C-97D6-74835D732C08}"/>
              </a:ext>
            </a:extLst>
          </p:cNvPr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7E024972-91AC-4F71-B5BF-47D485B6E31F}"/>
                  </a:ext>
                </a:extLst>
              </p:cNvPr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7E024972-91AC-4F71-B5BF-47D485B6E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5"/>
                <a:stretch>
                  <a:fillRect l="-16176" r="-5882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D0D261E1-9013-4B1D-895F-A5B923D494F6}"/>
                  </a:ext>
                </a:extLst>
              </p:cNvPr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D0D261E1-9013-4B1D-895F-A5B923D49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">
            <a:extLst>
              <a:ext uri="{FF2B5EF4-FFF2-40B4-BE49-F238E27FC236}">
                <a16:creationId xmlns:a16="http://schemas.microsoft.com/office/drawing/2014/main" id="{A1A7F39A-3E16-4637-AAFE-2CFD0CB5ABFC}"/>
              </a:ext>
            </a:extLst>
          </p:cNvPr>
          <p:cNvSpPr/>
          <p:nvPr/>
        </p:nvSpPr>
        <p:spPr>
          <a:xfrm rot="16200000">
            <a:off x="2381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13" name="Class Label">
            <a:extLst>
              <a:ext uri="{FF2B5EF4-FFF2-40B4-BE49-F238E27FC236}">
                <a16:creationId xmlns:a16="http://schemas.microsoft.com/office/drawing/2014/main" id="{51A181E3-2AC5-4985-A81E-DBABCAABE0EB}"/>
              </a:ext>
            </a:extLst>
          </p:cNvPr>
          <p:cNvSpPr txBox="1"/>
          <p:nvPr/>
        </p:nvSpPr>
        <p:spPr>
          <a:xfrm>
            <a:off x="2176482" y="2003177"/>
            <a:ext cx="659225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Class Label</a:t>
            </a:r>
          </a:p>
        </p:txBody>
      </p:sp>
      <p:sp>
        <p:nvSpPr>
          <p:cNvPr id="14" name="BERT">
            <a:extLst>
              <a:ext uri="{FF2B5EF4-FFF2-40B4-BE49-F238E27FC236}">
                <a16:creationId xmlns:a16="http://schemas.microsoft.com/office/drawing/2014/main" id="{78502236-61E2-4040-B116-B42DB85456E7}"/>
              </a:ext>
            </a:extLst>
          </p:cNvPr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64DFA1C1-85D2-4137-87E2-58165F9D0BA7}"/>
              </a:ext>
            </a:extLst>
          </p:cNvPr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9AC0492D-2E4F-47AD-BA88-F104B11695BF}"/>
                  </a:ext>
                </a:extLst>
              </p:cNvPr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9AC0492D-2E4F-47AD-BA88-F104B116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7"/>
                <a:stretch>
                  <a:fillRect l="-9091" r="-8182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F3357C5D-5763-4EB3-B992-B1EE09C78568}"/>
              </a:ext>
            </a:extLst>
          </p:cNvPr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FEB5609D-CBC0-4E91-8584-438F90E885A5}"/>
                  </a:ext>
                </a:extLst>
              </p:cNvPr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FEB5609D-CBC0-4E91-8584-438F90E8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8"/>
                <a:stretch>
                  <a:fillRect l="-16667" r="-555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E702A193-D7C4-475C-8393-959A07995585}"/>
              </a:ext>
            </a:extLst>
          </p:cNvPr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45FC3F4C-150B-42D4-A058-7CDF893396B2}"/>
                  </a:ext>
                </a:extLst>
              </p:cNvPr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45FC3F4C-150B-42D4-A058-7CDF89339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4545" r="-7273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84EB757F-4787-4324-893D-CFB2CEE43613}"/>
              </a:ext>
            </a:extLst>
          </p:cNvPr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BA535289-7B17-4CC9-8CE5-92FF7CE3D834}"/>
                  </a:ext>
                </a:extLst>
              </p:cNvPr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BA535289-7B17-4CC9-8CE5-92FF7CE3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0"/>
                <a:stretch>
                  <a:fillRect l="-13115" r="-491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C15AFF30-7C33-47B1-8980-E12959CAABAA}"/>
              </a:ext>
            </a:extLst>
          </p:cNvPr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4720D27F-6FD2-470C-A5F2-4C131CB9D1CF}"/>
                  </a:ext>
                </a:extLst>
              </p:cNvPr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4720D27F-6FD2-470C-A5F2-4C131CB9D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1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4E6DCC52-C48E-48DA-9CAF-7C223AA11A98}"/>
              </a:ext>
            </a:extLst>
          </p:cNvPr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6" name="Tok 1">
            <a:extLst>
              <a:ext uri="{FF2B5EF4-FFF2-40B4-BE49-F238E27FC236}">
                <a16:creationId xmlns:a16="http://schemas.microsoft.com/office/drawing/2014/main" id="{C1F3D7BC-857D-4B0A-8FB3-99E71E639EE6}"/>
              </a:ext>
            </a:extLst>
          </p:cNvPr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A475DA80-2FE2-46FE-A130-D48D9A93B9BB}"/>
              </a:ext>
            </a:extLst>
          </p:cNvPr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8" name="Tok 2">
            <a:extLst>
              <a:ext uri="{FF2B5EF4-FFF2-40B4-BE49-F238E27FC236}">
                <a16:creationId xmlns:a16="http://schemas.microsoft.com/office/drawing/2014/main" id="{9180968A-76DF-46DE-9512-0D67C8229E09}"/>
              </a:ext>
            </a:extLst>
          </p:cNvPr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8ECA99FF-8F14-4EE1-A9E2-75192D662CD2}"/>
              </a:ext>
            </a:extLst>
          </p:cNvPr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0" name="Tok N">
            <a:extLst>
              <a:ext uri="{FF2B5EF4-FFF2-40B4-BE49-F238E27FC236}">
                <a16:creationId xmlns:a16="http://schemas.microsoft.com/office/drawing/2014/main" id="{8DEB38C2-2C01-472C-8A63-6DBB4C064202}"/>
              </a:ext>
            </a:extLst>
          </p:cNvPr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31" name="Arrow">
            <a:extLst>
              <a:ext uri="{FF2B5EF4-FFF2-40B4-BE49-F238E27FC236}">
                <a16:creationId xmlns:a16="http://schemas.microsoft.com/office/drawing/2014/main" id="{516F3B8E-B183-4A53-8AB8-D4EECB6A8F9B}"/>
              </a:ext>
            </a:extLst>
          </p:cNvPr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2" name="Arrow">
            <a:extLst>
              <a:ext uri="{FF2B5EF4-FFF2-40B4-BE49-F238E27FC236}">
                <a16:creationId xmlns:a16="http://schemas.microsoft.com/office/drawing/2014/main" id="{068890A7-3197-40A1-9524-74277239A4A3}"/>
              </a:ext>
            </a:extLst>
          </p:cNvPr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3" name="Arrow">
            <a:extLst>
              <a:ext uri="{FF2B5EF4-FFF2-40B4-BE49-F238E27FC236}">
                <a16:creationId xmlns:a16="http://schemas.microsoft.com/office/drawing/2014/main" id="{4E67BF6A-6F80-49D1-9C0A-64D6523AC8BE}"/>
              </a:ext>
            </a:extLst>
          </p:cNvPr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4" name="Arrow">
            <a:extLst>
              <a:ext uri="{FF2B5EF4-FFF2-40B4-BE49-F238E27FC236}">
                <a16:creationId xmlns:a16="http://schemas.microsoft.com/office/drawing/2014/main" id="{708749D0-A16D-4414-A356-CABE994B1A94}"/>
              </a:ext>
            </a:extLst>
          </p:cNvPr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4BBD4BC0-1FA4-42B1-9C30-FAE26EED67B7}"/>
                  </a:ext>
                </a:extLst>
              </p:cNvPr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4BBD4BC0-1FA4-42B1-9C30-FAE26EED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ADE1810D-CCAC-4F91-B49F-DB5943DB74BB}"/>
                  </a:ext>
                </a:extLst>
              </p:cNvPr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ADE1810D-CCAC-4F91-B49F-DB5943DB7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quation">
                <a:extLst>
                  <a:ext uri="{FF2B5EF4-FFF2-40B4-BE49-F238E27FC236}">
                    <a16:creationId xmlns:a16="http://schemas.microsoft.com/office/drawing/2014/main" id="{5B2382B0-6926-7145-9C56-1882E391FBD9}"/>
                  </a:ext>
                </a:extLst>
              </p:cNvPr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0" name="Equation">
                <a:extLst>
                  <a:ext uri="{FF2B5EF4-FFF2-40B4-BE49-F238E27FC236}">
                    <a16:creationId xmlns:a16="http://schemas.microsoft.com/office/drawing/2014/main" id="{5B2382B0-6926-7145-9C56-1882E391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14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784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Классификация текстов</a:t>
            </a:r>
          </a:p>
        </p:txBody>
      </p:sp>
      <p:sp>
        <p:nvSpPr>
          <p:cNvPr id="2785" name="Дана прямоугольная матрица…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Дообучаем всю модель или несколько верхних слоев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DF14B4DA-8685-4DF8-A749-94F87DA237F7}"/>
              </a:ext>
            </a:extLst>
          </p:cNvPr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A9982AA-CE65-47B4-AA7B-4D6C8C59ABAA}"/>
              </a:ext>
            </a:extLst>
          </p:cNvPr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53DA1CC1-83C6-4EDC-BF33-11DA8E468D22}"/>
              </a:ext>
            </a:extLst>
          </p:cNvPr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D95D1A5A-1196-493F-8DF6-5124D3154A10}"/>
                  </a:ext>
                </a:extLst>
              </p:cNvPr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D95D1A5A-1196-493F-8DF6-5124D3154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4918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">
            <a:extLst>
              <a:ext uri="{FF2B5EF4-FFF2-40B4-BE49-F238E27FC236}">
                <a16:creationId xmlns:a16="http://schemas.microsoft.com/office/drawing/2014/main" id="{49256974-030F-4B11-8691-2D2EA3CC6EDF}"/>
              </a:ext>
            </a:extLst>
          </p:cNvPr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4ED4C3E6-2245-4EBD-A78D-917DFFBEE6FB}"/>
                  </a:ext>
                </a:extLst>
              </p:cNvPr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4ED4C3E6-2245-4EBD-A78D-917DFFBEE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">
            <a:extLst>
              <a:ext uri="{FF2B5EF4-FFF2-40B4-BE49-F238E27FC236}">
                <a16:creationId xmlns:a16="http://schemas.microsoft.com/office/drawing/2014/main" id="{27FF1FB6-6FA5-495B-A3BF-2064B1F1034E}"/>
              </a:ext>
            </a:extLst>
          </p:cNvPr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DAFDE37A-6739-490C-A641-20901C3E6C0B}"/>
                  </a:ext>
                </a:extLst>
              </p:cNvPr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DAFDE37A-6739-490C-A641-20901C3E6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5"/>
                <a:stretch>
                  <a:fillRect l="-16176" r="-5882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DF9140D9-70C9-44C2-ABD5-5E8FE5F1A75E}"/>
                  </a:ext>
                </a:extLst>
              </p:cNvPr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DF9140D9-70C9-44C2-ABD5-5E8FE5F1A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">
            <a:extLst>
              <a:ext uri="{FF2B5EF4-FFF2-40B4-BE49-F238E27FC236}">
                <a16:creationId xmlns:a16="http://schemas.microsoft.com/office/drawing/2014/main" id="{A6F32802-DB98-448B-8552-D6D9B490DF55}"/>
              </a:ext>
            </a:extLst>
          </p:cNvPr>
          <p:cNvSpPr/>
          <p:nvPr/>
        </p:nvSpPr>
        <p:spPr>
          <a:xfrm rot="16200000">
            <a:off x="2381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13" name="Class Label">
            <a:extLst>
              <a:ext uri="{FF2B5EF4-FFF2-40B4-BE49-F238E27FC236}">
                <a16:creationId xmlns:a16="http://schemas.microsoft.com/office/drawing/2014/main" id="{B730B538-A02C-44F5-92DD-1D0D047D5A4F}"/>
              </a:ext>
            </a:extLst>
          </p:cNvPr>
          <p:cNvSpPr txBox="1"/>
          <p:nvPr/>
        </p:nvSpPr>
        <p:spPr>
          <a:xfrm>
            <a:off x="2176482" y="2003177"/>
            <a:ext cx="659225" cy="6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Class Label</a:t>
            </a:r>
          </a:p>
        </p:txBody>
      </p:sp>
      <p:sp>
        <p:nvSpPr>
          <p:cNvPr id="14" name="BERT">
            <a:extLst>
              <a:ext uri="{FF2B5EF4-FFF2-40B4-BE49-F238E27FC236}">
                <a16:creationId xmlns:a16="http://schemas.microsoft.com/office/drawing/2014/main" id="{BB09DB56-C14D-40E8-B32E-3E8EE0CF908D}"/>
              </a:ext>
            </a:extLst>
          </p:cNvPr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0404A039-1DE5-49F6-8699-4F3F755BF7EB}"/>
              </a:ext>
            </a:extLst>
          </p:cNvPr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7A0C2AFF-C3FD-4205-A84B-82AE7EC02EE1}"/>
                  </a:ext>
                </a:extLst>
              </p:cNvPr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7A0C2AFF-C3FD-4205-A84B-82AE7EC02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7"/>
                <a:stretch>
                  <a:fillRect l="-9091" r="-8182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4AC6FC48-FC6E-4904-A1DD-1D74F543D03F}"/>
              </a:ext>
            </a:extLst>
          </p:cNvPr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2FDC0465-8900-45BA-AD82-D7A1B88960CF}"/>
                  </a:ext>
                </a:extLst>
              </p:cNvPr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2FDC0465-8900-45BA-AD82-D7A1B8896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8"/>
                <a:stretch>
                  <a:fillRect l="-16667" r="-555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E088A351-C0E4-43FF-96F4-DFE171F16D98}"/>
              </a:ext>
            </a:extLst>
          </p:cNvPr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34C0410B-EF0D-42A9-B1F2-AB6EFFB7FA54}"/>
                  </a:ext>
                </a:extLst>
              </p:cNvPr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34C0410B-EF0D-42A9-B1F2-AB6EFFB7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4545" r="-7273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F052CB1E-4E9A-4EDF-A0CE-FCCEB8BFC736}"/>
              </a:ext>
            </a:extLst>
          </p:cNvPr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19989E58-0AFD-498D-B3F3-1A5CE4DE1F32}"/>
                  </a:ext>
                </a:extLst>
              </p:cNvPr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19989E58-0AFD-498D-B3F3-1A5CE4DE1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0"/>
                <a:stretch>
                  <a:fillRect l="-13115" r="-491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79D40B0A-EBA7-4CD0-8E46-073725309BAC}"/>
              </a:ext>
            </a:extLst>
          </p:cNvPr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FB26A467-59B8-46D4-819F-F178AF1DE7C9}"/>
                  </a:ext>
                </a:extLst>
              </p:cNvPr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FB26A467-59B8-46D4-819F-F178AF1D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1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040F1AC7-BBBA-4BE7-8C44-FCDF7B746A31}"/>
              </a:ext>
            </a:extLst>
          </p:cNvPr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6" name="Tok 1">
            <a:extLst>
              <a:ext uri="{FF2B5EF4-FFF2-40B4-BE49-F238E27FC236}">
                <a16:creationId xmlns:a16="http://schemas.microsoft.com/office/drawing/2014/main" id="{FAB87893-AEB1-4AF8-B533-A243BBD9D954}"/>
              </a:ext>
            </a:extLst>
          </p:cNvPr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6C87FFF7-8E40-4EDF-94BE-2B6A3E8E2C60}"/>
              </a:ext>
            </a:extLst>
          </p:cNvPr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8" name="Tok 2">
            <a:extLst>
              <a:ext uri="{FF2B5EF4-FFF2-40B4-BE49-F238E27FC236}">
                <a16:creationId xmlns:a16="http://schemas.microsoft.com/office/drawing/2014/main" id="{A64DC0AC-9563-4532-AD1A-4D2FA671B413}"/>
              </a:ext>
            </a:extLst>
          </p:cNvPr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9064A06C-B5BC-4756-9B63-E47E77ED55BC}"/>
              </a:ext>
            </a:extLst>
          </p:cNvPr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0" name="Tok N">
            <a:extLst>
              <a:ext uri="{FF2B5EF4-FFF2-40B4-BE49-F238E27FC236}">
                <a16:creationId xmlns:a16="http://schemas.microsoft.com/office/drawing/2014/main" id="{2DFB43E3-5245-426A-A9E3-03F02642FFBF}"/>
              </a:ext>
            </a:extLst>
          </p:cNvPr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31" name="Arrow">
            <a:extLst>
              <a:ext uri="{FF2B5EF4-FFF2-40B4-BE49-F238E27FC236}">
                <a16:creationId xmlns:a16="http://schemas.microsoft.com/office/drawing/2014/main" id="{9501B0A0-0AC1-439A-971F-C966C35A607A}"/>
              </a:ext>
            </a:extLst>
          </p:cNvPr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2" name="Arrow">
            <a:extLst>
              <a:ext uri="{FF2B5EF4-FFF2-40B4-BE49-F238E27FC236}">
                <a16:creationId xmlns:a16="http://schemas.microsoft.com/office/drawing/2014/main" id="{3D0463BE-4589-4CE4-BFFC-6CB283F186BC}"/>
              </a:ext>
            </a:extLst>
          </p:cNvPr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3" name="Arrow">
            <a:extLst>
              <a:ext uri="{FF2B5EF4-FFF2-40B4-BE49-F238E27FC236}">
                <a16:creationId xmlns:a16="http://schemas.microsoft.com/office/drawing/2014/main" id="{2FF1AC94-10AC-4F7A-A9C2-16CFEDC33B7B}"/>
              </a:ext>
            </a:extLst>
          </p:cNvPr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4" name="Arrow">
            <a:extLst>
              <a:ext uri="{FF2B5EF4-FFF2-40B4-BE49-F238E27FC236}">
                <a16:creationId xmlns:a16="http://schemas.microsoft.com/office/drawing/2014/main" id="{7A423C77-4652-4B25-9C31-6015CC68B3FE}"/>
              </a:ext>
            </a:extLst>
          </p:cNvPr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49D1E51D-AAD6-4A7B-8E6F-EED638F9651D}"/>
                  </a:ext>
                </a:extLst>
              </p:cNvPr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49D1E51D-AAD6-4A7B-8E6F-EED638F96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143C4305-2A05-4A3A-82F2-0F5618C4B3AA}"/>
                  </a:ext>
                </a:extLst>
              </p:cNvPr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143C4305-2A05-4A3A-82F2-0F5618C4B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quation">
                <a:extLst>
                  <a:ext uri="{FF2B5EF4-FFF2-40B4-BE49-F238E27FC236}">
                    <a16:creationId xmlns:a16="http://schemas.microsoft.com/office/drawing/2014/main" id="{F674505A-32B0-1446-B80E-584D2C547246}"/>
                  </a:ext>
                </a:extLst>
              </p:cNvPr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0" name="Equation">
                <a:extLst>
                  <a:ext uri="{FF2B5EF4-FFF2-40B4-BE49-F238E27FC236}">
                    <a16:creationId xmlns:a16="http://schemas.microsoft.com/office/drawing/2014/main" id="{F674505A-32B0-1446-B80E-584D2C547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14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Дана прямоугольная матрица…"/>
          <p:cNvSpPr txBox="1"/>
          <p:nvPr/>
        </p:nvSpPr>
        <p:spPr>
          <a:xfrm>
            <a:off x="612000" y="720000"/>
            <a:ext cx="772614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 panose="020B0503030403020204"/>
              </a:rPr>
              <a:t>Измерять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близость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между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предложениями</a:t>
            </a:r>
            <a:endParaRPr dirty="0">
              <a:latin typeface="Myriad Pro" panose="020B0503030403020204"/>
            </a:endParaRPr>
          </a:p>
        </p:txBody>
      </p:sp>
      <p:sp>
        <p:nvSpPr>
          <p:cNvPr id="152" name="Похожие заголовки новостей…"/>
          <p:cNvSpPr txBox="1"/>
          <p:nvPr/>
        </p:nvSpPr>
        <p:spPr>
          <a:xfrm>
            <a:off x="900000" y="1685720"/>
            <a:ext cx="6204609" cy="90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Похожие заголовки новостей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Похожие реплики в диалоговой системе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2021294" y="3092946"/>
            <a:ext cx="4904597" cy="2768305"/>
            <a:chOff x="-1432560" y="-1339"/>
            <a:chExt cx="4904596" cy="2768303"/>
          </a:xfrm>
        </p:grpSpPr>
        <p:grpSp>
          <p:nvGrpSpPr>
            <p:cNvPr id="156" name="Group"/>
            <p:cNvGrpSpPr/>
            <p:nvPr/>
          </p:nvGrpSpPr>
          <p:grpSpPr>
            <a:xfrm>
              <a:off x="-1432560" y="816010"/>
              <a:ext cx="3796922" cy="1153171"/>
              <a:chOff x="-1432560" y="0"/>
              <a:chExt cx="3796922" cy="1153170"/>
            </a:xfrm>
          </p:grpSpPr>
          <p:sp>
            <p:nvSpPr>
              <p:cNvPr id="154" name="Закажи такси…"/>
              <p:cNvSpPr txBox="1"/>
              <p:nvPr/>
            </p:nvSpPr>
            <p:spPr>
              <a:xfrm>
                <a:off x="-336911" y="175279"/>
                <a:ext cx="2701273" cy="8026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Закажи такси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Поеду домой на такси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Вызвать такси на работу </a:t>
                </a:r>
              </a:p>
            </p:txBody>
          </p:sp>
          <p:pic>
            <p:nvPicPr>
              <p:cNvPr id="155" name="taxi.png" descr="taxi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432560" y="0"/>
                <a:ext cx="1153170" cy="1153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9" name="Group"/>
            <p:cNvGrpSpPr/>
            <p:nvPr/>
          </p:nvGrpSpPr>
          <p:grpSpPr>
            <a:xfrm>
              <a:off x="-1255941" y="1964353"/>
              <a:ext cx="4727977" cy="802611"/>
              <a:chOff x="-1432560" y="-1339"/>
              <a:chExt cx="4727976" cy="802610"/>
            </a:xfrm>
          </p:grpSpPr>
          <p:sp>
            <p:nvSpPr>
              <p:cNvPr id="157" name="Поставь будильник на утро…"/>
              <p:cNvSpPr txBox="1"/>
              <p:nvPr/>
            </p:nvSpPr>
            <p:spPr>
              <a:xfrm>
                <a:off x="-513530" y="-1339"/>
                <a:ext cx="3808946" cy="802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 panose="020B0503030403020204"/>
                  </a:rPr>
                  <a:t>Поставь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будильник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на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утро</a:t>
                </a:r>
                <a:endParaRPr dirty="0">
                  <a:latin typeface="Myriad Pro" panose="020B0503030403020204"/>
                </a:endParaRP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 panose="020B0503030403020204"/>
                  </a:rPr>
                  <a:t>Разбуди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меня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завтра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пораньше</a:t>
                </a:r>
                <a:endParaRPr dirty="0">
                  <a:latin typeface="Myriad Pro" panose="020B0503030403020204"/>
                </a:endParaRP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 panose="020B0503030403020204"/>
                  </a:rPr>
                  <a:t>Мне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нужно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встать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завтра</a:t>
                </a:r>
                <a:r>
                  <a:rPr dirty="0">
                    <a:latin typeface="Myriad Pro" panose="020B0503030403020204"/>
                  </a:rPr>
                  <a:t> </a:t>
                </a:r>
                <a:r>
                  <a:rPr dirty="0" err="1">
                    <a:latin typeface="Myriad Pro" panose="020B0503030403020204"/>
                  </a:rPr>
                  <a:t>непоздно</a:t>
                </a:r>
                <a:endParaRPr dirty="0">
                  <a:latin typeface="Myriad Pro" panose="020B0503030403020204"/>
                </a:endParaRPr>
              </a:p>
            </p:txBody>
          </p:sp>
          <p:pic>
            <p:nvPicPr>
              <p:cNvPr id="158" name="alarm.png" descr="alar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32560" y="0"/>
                <a:ext cx="799932" cy="7999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2" name="Group"/>
            <p:cNvGrpSpPr/>
            <p:nvPr/>
          </p:nvGrpSpPr>
          <p:grpSpPr>
            <a:xfrm>
              <a:off x="-1177861" y="-1339"/>
              <a:ext cx="4066404" cy="802611"/>
              <a:chOff x="-1432560" y="-1339"/>
              <a:chExt cx="4066403" cy="802610"/>
            </a:xfrm>
          </p:grpSpPr>
          <p:sp>
            <p:nvSpPr>
              <p:cNvPr id="160" name="Хочу заказать ужин…"/>
              <p:cNvSpPr txBox="1"/>
              <p:nvPr/>
            </p:nvSpPr>
            <p:spPr>
              <a:xfrm>
                <a:off x="-591610" y="-1339"/>
                <a:ext cx="3225453" cy="802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Хочу заказать ужин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Нужна доставка еды на вечер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Привези поесть на ночь </a:t>
                </a:r>
              </a:p>
            </p:txBody>
          </p:sp>
          <p:pic>
            <p:nvPicPr>
              <p:cNvPr id="161" name="food.png" descr="foo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432560" y="9966"/>
                <a:ext cx="643770" cy="7799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097094DE-426A-4BA9-A22F-6C2DCF6027DB}"/>
              </a:ext>
            </a:extLst>
          </p:cNvPr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Зачем нужны векторные представления предложений?</a:t>
            </a:r>
            <a:endParaRPr b="1" dirty="0">
              <a:latin typeface="Myriad Pro" panose="020B0503030403020204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823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Извлечение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именованны</a:t>
            </a:r>
            <a:r>
              <a:rPr lang="ru-RU" dirty="0">
                <a:latin typeface="Myriad Pro" panose="020B0503030403020204"/>
              </a:rPr>
              <a:t>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сущностей</a:t>
            </a:r>
            <a:endParaRPr dirty="0">
              <a:latin typeface="Myriad Pro" panose="020B0503030403020204"/>
            </a:endParaRPr>
          </a:p>
        </p:txBody>
      </p:sp>
      <p:sp>
        <p:nvSpPr>
          <p:cNvPr id="2859" name="Дана прямоугольная матрица…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(Опционально) Дообучаем языковую модель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8BEBE949-3849-4E77-8789-54BFE5688273}"/>
              </a:ext>
            </a:extLst>
          </p:cNvPr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3F9C0CED-B6B5-47C0-8CE0-17C921B3370E}"/>
              </a:ext>
            </a:extLst>
          </p:cNvPr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680ACA8-67A9-4F1A-9449-359C532B2C88}"/>
              </a:ext>
            </a:extLst>
          </p:cNvPr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557061CD-5305-4641-90BC-E85FA9151A96}"/>
                  </a:ext>
                </a:extLst>
              </p:cNvPr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557061CD-5305-4641-90BC-E85FA9151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4918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">
            <a:extLst>
              <a:ext uri="{FF2B5EF4-FFF2-40B4-BE49-F238E27FC236}">
                <a16:creationId xmlns:a16="http://schemas.microsoft.com/office/drawing/2014/main" id="{ED673A6C-010C-4D55-960B-E699DE75E5FD}"/>
              </a:ext>
            </a:extLst>
          </p:cNvPr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A4C0142B-C44D-4E0E-93FA-96D1F6B76B0B}"/>
                  </a:ext>
                </a:extLst>
              </p:cNvPr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A4C0142B-C44D-4E0E-93FA-96D1F6B7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4" name="Arrow"/>
          <p:cNvSpPr/>
          <p:nvPr/>
        </p:nvSpPr>
        <p:spPr>
          <a:xfrm rot="16200000">
            <a:off x="3143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2835" name="O"/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20A2DA05-E4A4-4BC5-80E6-136A17C774BB}"/>
              </a:ext>
            </a:extLst>
          </p:cNvPr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860" name="Arrow"/>
          <p:cNvSpPr/>
          <p:nvPr/>
        </p:nvSpPr>
        <p:spPr>
          <a:xfrm rot="16200000">
            <a:off x="3957703" y="2598741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2861" name="B-PER"/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B-PER</a:t>
            </a:r>
          </a:p>
        </p:txBody>
      </p:sp>
      <p:sp>
        <p:nvSpPr>
          <p:cNvPr id="2862" name="Arrow"/>
          <p:cNvSpPr/>
          <p:nvPr/>
        </p:nvSpPr>
        <p:spPr>
          <a:xfrm rot="16200000">
            <a:off x="6379371" y="2602652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2863" name="O"/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2864" name="Arrow"/>
          <p:cNvSpPr/>
          <p:nvPr/>
        </p:nvSpPr>
        <p:spPr>
          <a:xfrm rot="16200000">
            <a:off x="5168537" y="2633020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5" name="Equation"/>
              <p:cNvSpPr txBox="1"/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28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D9886B32-DD23-4711-BE81-4F7A74EE869D}"/>
                  </a:ext>
                </a:extLst>
              </p:cNvPr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0" name="Equation">
                <a:extLst>
                  <a:ext uri="{FF2B5EF4-FFF2-40B4-BE49-F238E27FC236}">
                    <a16:creationId xmlns:a16="http://schemas.microsoft.com/office/drawing/2014/main" id="{D9886B32-DD23-4711-BE81-4F7A74EE8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6"/>
                <a:stretch>
                  <a:fillRect l="-16176" r="-5882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E0226A19-95C6-4CAD-A921-A81F66110253}"/>
                  </a:ext>
                </a:extLst>
              </p:cNvPr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E0226A19-95C6-4CAD-A921-A81F66110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BERT">
            <a:extLst>
              <a:ext uri="{FF2B5EF4-FFF2-40B4-BE49-F238E27FC236}">
                <a16:creationId xmlns:a16="http://schemas.microsoft.com/office/drawing/2014/main" id="{E76F1AEC-19EF-447D-87FD-E21BDF7A3335}"/>
              </a:ext>
            </a:extLst>
          </p:cNvPr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488DA272-18DB-4B79-8674-BC79E560F9FA}"/>
              </a:ext>
            </a:extLst>
          </p:cNvPr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04512FC4-A427-4839-956C-8A4CCD2CDBC1}"/>
                  </a:ext>
                </a:extLst>
              </p:cNvPr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6" name="Equation">
                <a:extLst>
                  <a:ext uri="{FF2B5EF4-FFF2-40B4-BE49-F238E27FC236}">
                    <a16:creationId xmlns:a16="http://schemas.microsoft.com/office/drawing/2014/main" id="{04512FC4-A427-4839-956C-8A4CCD2C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8"/>
                <a:stretch>
                  <a:fillRect l="-9091" r="-8182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9D6A471F-C55B-4F01-B7BF-305829C39791}"/>
              </a:ext>
            </a:extLst>
          </p:cNvPr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69751D8B-DB1B-411D-AB32-656ACB9B83E3}"/>
                  </a:ext>
                </a:extLst>
              </p:cNvPr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69751D8B-DB1B-411D-AB32-656ACB9B8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6667" r="-555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35C7A3E2-862A-48C7-9829-2EFA1F4E8FC2}"/>
              </a:ext>
            </a:extLst>
          </p:cNvPr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58A37A21-5635-4714-B397-8E3E1345616C}"/>
                  </a:ext>
                </a:extLst>
              </p:cNvPr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0" name="Equation">
                <a:extLst>
                  <a:ext uri="{FF2B5EF4-FFF2-40B4-BE49-F238E27FC236}">
                    <a16:creationId xmlns:a16="http://schemas.microsoft.com/office/drawing/2014/main" id="{58A37A21-5635-4714-B397-8E3E1345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10"/>
                <a:stretch>
                  <a:fillRect l="-14545" r="-7273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16FAEBA1-F44B-48D8-B884-C03F2239CFE0}"/>
              </a:ext>
            </a:extLst>
          </p:cNvPr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CC268795-5120-4163-A001-BC2F58A6BC41}"/>
                  </a:ext>
                </a:extLst>
              </p:cNvPr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CC268795-5120-4163-A001-BC2F58A6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1"/>
                <a:stretch>
                  <a:fillRect l="-13115" r="-491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ED396038-5F87-487F-A14C-C9AF2FC53539}"/>
              </a:ext>
            </a:extLst>
          </p:cNvPr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10017B87-D120-46F8-BE45-D59EA9650F76}"/>
                  </a:ext>
                </a:extLst>
              </p:cNvPr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10017B87-D120-46F8-BE45-D59EA965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2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C6C26E19-B39F-461D-B053-C169C335FD59}"/>
              </a:ext>
            </a:extLst>
          </p:cNvPr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6" name="Tok 1">
            <a:extLst>
              <a:ext uri="{FF2B5EF4-FFF2-40B4-BE49-F238E27FC236}">
                <a16:creationId xmlns:a16="http://schemas.microsoft.com/office/drawing/2014/main" id="{42F0E426-C200-4E18-A81F-FDFDFFA9D6A3}"/>
              </a:ext>
            </a:extLst>
          </p:cNvPr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32C1F552-0A91-4841-855C-76059781A280}"/>
              </a:ext>
            </a:extLst>
          </p:cNvPr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28" name="Tok 2">
            <a:extLst>
              <a:ext uri="{FF2B5EF4-FFF2-40B4-BE49-F238E27FC236}">
                <a16:creationId xmlns:a16="http://schemas.microsoft.com/office/drawing/2014/main" id="{90376A3A-4C8C-4406-B0E0-DAF8400444F6}"/>
              </a:ext>
            </a:extLst>
          </p:cNvPr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875A1C81-6A85-4E19-87E4-075F49805407}"/>
              </a:ext>
            </a:extLst>
          </p:cNvPr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0" name="Tok N">
            <a:extLst>
              <a:ext uri="{FF2B5EF4-FFF2-40B4-BE49-F238E27FC236}">
                <a16:creationId xmlns:a16="http://schemas.microsoft.com/office/drawing/2014/main" id="{6205F325-F884-4F3B-8F6E-35102B913FD9}"/>
              </a:ext>
            </a:extLst>
          </p:cNvPr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31" name="Arrow">
            <a:extLst>
              <a:ext uri="{FF2B5EF4-FFF2-40B4-BE49-F238E27FC236}">
                <a16:creationId xmlns:a16="http://schemas.microsoft.com/office/drawing/2014/main" id="{148B97F7-B248-4581-A20C-EF7B7CEB55F2}"/>
              </a:ext>
            </a:extLst>
          </p:cNvPr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2" name="Arrow">
            <a:extLst>
              <a:ext uri="{FF2B5EF4-FFF2-40B4-BE49-F238E27FC236}">
                <a16:creationId xmlns:a16="http://schemas.microsoft.com/office/drawing/2014/main" id="{5B6A297B-1CDB-4055-9EDD-BE8B860D3DCA}"/>
              </a:ext>
            </a:extLst>
          </p:cNvPr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3" name="Arrow">
            <a:extLst>
              <a:ext uri="{FF2B5EF4-FFF2-40B4-BE49-F238E27FC236}">
                <a16:creationId xmlns:a16="http://schemas.microsoft.com/office/drawing/2014/main" id="{283010CC-D690-4899-BB5A-1AD55D0D0FFE}"/>
              </a:ext>
            </a:extLst>
          </p:cNvPr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4" name="Arrow">
            <a:extLst>
              <a:ext uri="{FF2B5EF4-FFF2-40B4-BE49-F238E27FC236}">
                <a16:creationId xmlns:a16="http://schemas.microsoft.com/office/drawing/2014/main" id="{EA898243-E575-44E8-B9A1-B04F44A9A678}"/>
              </a:ext>
            </a:extLst>
          </p:cNvPr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AA2FE7DF-1729-4856-91D9-722A79019660}"/>
                  </a:ext>
                </a:extLst>
              </p:cNvPr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5" name="Equation">
                <a:extLst>
                  <a:ext uri="{FF2B5EF4-FFF2-40B4-BE49-F238E27FC236}">
                    <a16:creationId xmlns:a16="http://schemas.microsoft.com/office/drawing/2014/main" id="{AA2FE7DF-1729-4856-91D9-722A79019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54ED24FC-2DCD-42DD-BE85-8D567D423272}"/>
                  </a:ext>
                </a:extLst>
              </p:cNvPr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6" name="Equation">
                <a:extLst>
                  <a:ext uri="{FF2B5EF4-FFF2-40B4-BE49-F238E27FC236}">
                    <a16:creationId xmlns:a16="http://schemas.microsoft.com/office/drawing/2014/main" id="{54ED24FC-2DCD-42DD-BE85-8D567D42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B2E1F7C3-C1EB-CC44-8353-27B0E54C7C06}"/>
                  </a:ext>
                </a:extLst>
              </p:cNvPr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B2E1F7C3-C1EB-CC44-8353-27B0E54C7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15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868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Извлечение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именованны</a:t>
            </a:r>
            <a:r>
              <a:rPr lang="ru-RU" dirty="0">
                <a:latin typeface="Myriad Pro" panose="020B0503030403020204"/>
              </a:rPr>
              <a:t>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сущностей</a:t>
            </a:r>
            <a:endParaRPr dirty="0">
              <a:latin typeface="Myriad Pro" panose="020B0503030403020204"/>
            </a:endParaRPr>
          </a:p>
        </p:txBody>
      </p:sp>
      <p:sp>
        <p:nvSpPr>
          <p:cNvPr id="2869" name="Дана прямоугольная матрица…"/>
          <p:cNvSpPr txBox="1"/>
          <p:nvPr/>
        </p:nvSpPr>
        <p:spPr>
          <a:xfrm>
            <a:off x="469900" y="1150976"/>
            <a:ext cx="8323924" cy="7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Добавляем новый полносвязный слой, ему на вход подаем вектор каждого токена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28A5406D-09FE-4798-8526-17243EED99A8}"/>
              </a:ext>
            </a:extLst>
          </p:cNvPr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749EF9DF-A6EB-489C-AEC1-5267B7A58C16}"/>
              </a:ext>
            </a:extLst>
          </p:cNvPr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E8F578D-FC78-4B83-9120-94EFBAB5FB34}"/>
              </a:ext>
            </a:extLst>
          </p:cNvPr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32280637-E025-49A0-8EAC-B7FD41DD9CBB}"/>
                  </a:ext>
                </a:extLst>
              </p:cNvPr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32280637-E025-49A0-8EAC-B7FD41DD9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4918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">
            <a:extLst>
              <a:ext uri="{FF2B5EF4-FFF2-40B4-BE49-F238E27FC236}">
                <a16:creationId xmlns:a16="http://schemas.microsoft.com/office/drawing/2014/main" id="{315F2283-AA8E-4E99-A6DE-CBF7019AC62C}"/>
              </a:ext>
            </a:extLst>
          </p:cNvPr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6521AFC7-EBFD-419D-9C7F-A7544DA8B3A4}"/>
                  </a:ext>
                </a:extLst>
              </p:cNvPr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6521AFC7-EBFD-419D-9C7F-A7544DA8B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">
            <a:extLst>
              <a:ext uri="{FF2B5EF4-FFF2-40B4-BE49-F238E27FC236}">
                <a16:creationId xmlns:a16="http://schemas.microsoft.com/office/drawing/2014/main" id="{AC942C53-A2A0-4E2F-8B3A-2637E9DB9879}"/>
              </a:ext>
            </a:extLst>
          </p:cNvPr>
          <p:cNvSpPr/>
          <p:nvPr/>
        </p:nvSpPr>
        <p:spPr>
          <a:xfrm rot="16200000">
            <a:off x="3143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0" name="O">
            <a:extLst>
              <a:ext uri="{FF2B5EF4-FFF2-40B4-BE49-F238E27FC236}">
                <a16:creationId xmlns:a16="http://schemas.microsoft.com/office/drawing/2014/main" id="{4F6FD85D-D6E5-4168-B8A1-0CF2B4EFE95F}"/>
              </a:ext>
            </a:extLst>
          </p:cNvPr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B5779476-575B-4C15-9290-A69E3BC52963}"/>
              </a:ext>
            </a:extLst>
          </p:cNvPr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12" name="Arrow">
            <a:extLst>
              <a:ext uri="{FF2B5EF4-FFF2-40B4-BE49-F238E27FC236}">
                <a16:creationId xmlns:a16="http://schemas.microsoft.com/office/drawing/2014/main" id="{11F2F021-6CE4-458B-832D-833F3E090D8C}"/>
              </a:ext>
            </a:extLst>
          </p:cNvPr>
          <p:cNvSpPr/>
          <p:nvPr/>
        </p:nvSpPr>
        <p:spPr>
          <a:xfrm rot="16200000">
            <a:off x="3957703" y="2598741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3" name="B-PER">
            <a:extLst>
              <a:ext uri="{FF2B5EF4-FFF2-40B4-BE49-F238E27FC236}">
                <a16:creationId xmlns:a16="http://schemas.microsoft.com/office/drawing/2014/main" id="{49C331DC-48A8-4374-A68E-BD2628F2B70E}"/>
              </a:ext>
            </a:extLst>
          </p:cNvPr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B-PER</a:t>
            </a:r>
          </a:p>
        </p:txBody>
      </p:sp>
      <p:sp>
        <p:nvSpPr>
          <p:cNvPr id="14" name="Arrow">
            <a:extLst>
              <a:ext uri="{FF2B5EF4-FFF2-40B4-BE49-F238E27FC236}">
                <a16:creationId xmlns:a16="http://schemas.microsoft.com/office/drawing/2014/main" id="{4594279F-9612-4229-B739-EBF8B470126F}"/>
              </a:ext>
            </a:extLst>
          </p:cNvPr>
          <p:cNvSpPr/>
          <p:nvPr/>
        </p:nvSpPr>
        <p:spPr>
          <a:xfrm rot="16200000">
            <a:off x="6379371" y="2602652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5" name="O">
            <a:extLst>
              <a:ext uri="{FF2B5EF4-FFF2-40B4-BE49-F238E27FC236}">
                <a16:creationId xmlns:a16="http://schemas.microsoft.com/office/drawing/2014/main" id="{5FD5DAE4-A076-4AC4-BB41-F42E5F8EC584}"/>
              </a:ext>
            </a:extLst>
          </p:cNvPr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E02EEC5A-9674-43AC-943D-09B1A200405B}"/>
              </a:ext>
            </a:extLst>
          </p:cNvPr>
          <p:cNvSpPr/>
          <p:nvPr/>
        </p:nvSpPr>
        <p:spPr>
          <a:xfrm rot="16200000">
            <a:off x="5168537" y="2633020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 panose="020B0503030403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quation">
                <a:extLst>
                  <a:ext uri="{FF2B5EF4-FFF2-40B4-BE49-F238E27FC236}">
                    <a16:creationId xmlns:a16="http://schemas.microsoft.com/office/drawing/2014/main" id="{4CCF71A8-2423-4160-A9D9-BEFF093374A8}"/>
                  </a:ext>
                </a:extLst>
              </p:cNvPr>
              <p:cNvSpPr txBox="1"/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17" name="Equation">
                <a:extLst>
                  <a:ext uri="{FF2B5EF4-FFF2-40B4-BE49-F238E27FC236}">
                    <a16:creationId xmlns:a16="http://schemas.microsoft.com/office/drawing/2014/main" id="{4CCF71A8-2423-4160-A9D9-BEFF0933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07531DF4-6F86-4A54-9719-A33E3C8491B6}"/>
                  </a:ext>
                </a:extLst>
              </p:cNvPr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07531DF4-6F86-4A54-9719-A33E3C849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6"/>
                <a:stretch>
                  <a:fillRect l="-16176" r="-5882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D765DC12-F76C-47F4-BB61-8E385EAEDB7A}"/>
                  </a:ext>
                </a:extLst>
              </p:cNvPr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D765DC12-F76C-47F4-BB61-8E385EAED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BERT">
            <a:extLst>
              <a:ext uri="{FF2B5EF4-FFF2-40B4-BE49-F238E27FC236}">
                <a16:creationId xmlns:a16="http://schemas.microsoft.com/office/drawing/2014/main" id="{EB172784-B5E5-47ED-8A52-663D22BEBFDC}"/>
              </a:ext>
            </a:extLst>
          </p:cNvPr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1EB587E5-876C-44D3-A724-99A194C3BB36}"/>
              </a:ext>
            </a:extLst>
          </p:cNvPr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6BB1DE39-4416-4329-BEA3-EC39A11C96AA}"/>
                  </a:ext>
                </a:extLst>
              </p:cNvPr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6BB1DE39-4416-4329-BEA3-EC39A11C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8"/>
                <a:stretch>
                  <a:fillRect l="-9091" r="-8182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76E42EA5-2946-4D0B-A446-E2EC8959DE08}"/>
              </a:ext>
            </a:extLst>
          </p:cNvPr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6BD15081-5973-4B3A-BF38-1F95BD53047B}"/>
                  </a:ext>
                </a:extLst>
              </p:cNvPr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6BD15081-5973-4B3A-BF38-1F95BD53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6667" r="-555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F0871D4F-1A15-4474-82E7-F8AF532DF0DA}"/>
              </a:ext>
            </a:extLst>
          </p:cNvPr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02F8A861-3904-44C9-93C5-1DD65AC54171}"/>
                  </a:ext>
                </a:extLst>
              </p:cNvPr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02F8A861-3904-44C9-93C5-1DD65AC5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10"/>
                <a:stretch>
                  <a:fillRect l="-14545" r="-7273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E71CDA69-88B7-4A30-95AC-0CEE92C387C5}"/>
              </a:ext>
            </a:extLst>
          </p:cNvPr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CBF61806-85C5-4AC2-8C7C-DCBD7F907E7D}"/>
                  </a:ext>
                </a:extLst>
              </p:cNvPr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CBF61806-85C5-4AC2-8C7C-DCBD7F90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1"/>
                <a:stretch>
                  <a:fillRect l="-13115" r="-491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075FBA53-F5BC-452F-9CC8-25A534354AA7}"/>
              </a:ext>
            </a:extLst>
          </p:cNvPr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42C0EEF9-9FFB-499B-9C7A-1BC0D0403EEC}"/>
                  </a:ext>
                </a:extLst>
              </p:cNvPr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42C0EEF9-9FFB-499B-9C7A-1BC0D040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2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">
            <a:extLst>
              <a:ext uri="{FF2B5EF4-FFF2-40B4-BE49-F238E27FC236}">
                <a16:creationId xmlns:a16="http://schemas.microsoft.com/office/drawing/2014/main" id="{75703C84-8B01-4005-A675-6486FA3F2072}"/>
              </a:ext>
            </a:extLst>
          </p:cNvPr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2" name="Tok 1">
            <a:extLst>
              <a:ext uri="{FF2B5EF4-FFF2-40B4-BE49-F238E27FC236}">
                <a16:creationId xmlns:a16="http://schemas.microsoft.com/office/drawing/2014/main" id="{C8C4D86F-E7E5-4497-84EB-70012E33AE45}"/>
              </a:ext>
            </a:extLst>
          </p:cNvPr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33" name="Rounded Rectangle">
            <a:extLst>
              <a:ext uri="{FF2B5EF4-FFF2-40B4-BE49-F238E27FC236}">
                <a16:creationId xmlns:a16="http://schemas.microsoft.com/office/drawing/2014/main" id="{A396D78A-A890-4EAC-844B-CC06266F3B3E}"/>
              </a:ext>
            </a:extLst>
          </p:cNvPr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4" name="Tok 2">
            <a:extLst>
              <a:ext uri="{FF2B5EF4-FFF2-40B4-BE49-F238E27FC236}">
                <a16:creationId xmlns:a16="http://schemas.microsoft.com/office/drawing/2014/main" id="{FB482CA2-8C5F-42B8-8BE5-1D737C348002}"/>
              </a:ext>
            </a:extLst>
          </p:cNvPr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35" name="Rounded Rectangle">
            <a:extLst>
              <a:ext uri="{FF2B5EF4-FFF2-40B4-BE49-F238E27FC236}">
                <a16:creationId xmlns:a16="http://schemas.microsoft.com/office/drawing/2014/main" id="{664290F5-A60C-43C4-B18C-A7286D0AA394}"/>
              </a:ext>
            </a:extLst>
          </p:cNvPr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6" name="Tok N">
            <a:extLst>
              <a:ext uri="{FF2B5EF4-FFF2-40B4-BE49-F238E27FC236}">
                <a16:creationId xmlns:a16="http://schemas.microsoft.com/office/drawing/2014/main" id="{AA222F54-9B6D-429E-9139-8D97AAE8ACDD}"/>
              </a:ext>
            </a:extLst>
          </p:cNvPr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37" name="Arrow">
            <a:extLst>
              <a:ext uri="{FF2B5EF4-FFF2-40B4-BE49-F238E27FC236}">
                <a16:creationId xmlns:a16="http://schemas.microsoft.com/office/drawing/2014/main" id="{A475CE5E-E150-4923-B047-6F03147AF91E}"/>
              </a:ext>
            </a:extLst>
          </p:cNvPr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8" name="Arrow">
            <a:extLst>
              <a:ext uri="{FF2B5EF4-FFF2-40B4-BE49-F238E27FC236}">
                <a16:creationId xmlns:a16="http://schemas.microsoft.com/office/drawing/2014/main" id="{1CB74DC3-8DF6-4EE2-BA53-16E03053BCD3}"/>
              </a:ext>
            </a:extLst>
          </p:cNvPr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9" name="Arrow">
            <a:extLst>
              <a:ext uri="{FF2B5EF4-FFF2-40B4-BE49-F238E27FC236}">
                <a16:creationId xmlns:a16="http://schemas.microsoft.com/office/drawing/2014/main" id="{C2977E1B-CB1A-4AFA-BE95-98D489BE587C}"/>
              </a:ext>
            </a:extLst>
          </p:cNvPr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40" name="Arrow">
            <a:extLst>
              <a:ext uri="{FF2B5EF4-FFF2-40B4-BE49-F238E27FC236}">
                <a16:creationId xmlns:a16="http://schemas.microsoft.com/office/drawing/2014/main" id="{DEBDDA87-810E-41CF-B762-6C6553CAB682}"/>
              </a:ext>
            </a:extLst>
          </p:cNvPr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623BBD24-6632-4652-8220-F365CAFEF347}"/>
                  </a:ext>
                </a:extLst>
              </p:cNvPr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623BBD24-6632-4652-8220-F365CAFE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quation">
                <a:extLst>
                  <a:ext uri="{FF2B5EF4-FFF2-40B4-BE49-F238E27FC236}">
                    <a16:creationId xmlns:a16="http://schemas.microsoft.com/office/drawing/2014/main" id="{DBC86F40-20FB-433E-B394-CB749688CF43}"/>
                  </a:ext>
                </a:extLst>
              </p:cNvPr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2" name="Equation">
                <a:extLst>
                  <a:ext uri="{FF2B5EF4-FFF2-40B4-BE49-F238E27FC236}">
                    <a16:creationId xmlns:a16="http://schemas.microsoft.com/office/drawing/2014/main" id="{DBC86F40-20FB-433E-B394-CB749688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D999B772-3302-5441-8472-CC59113238ED}"/>
                  </a:ext>
                </a:extLst>
              </p:cNvPr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D999B772-3302-5441-8472-CC591132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15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Использование BERT</a:t>
            </a:r>
          </a:p>
        </p:txBody>
      </p:sp>
      <p:sp>
        <p:nvSpPr>
          <p:cNvPr id="2913" name="Дана прямоугольная матрица…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spcBef>
                <a:spcPts val="1900"/>
              </a:spcBef>
              <a:defRPr>
                <a:solidFill>
                  <a:srgbClr val="2557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Извлечение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именованны</a:t>
            </a:r>
            <a:r>
              <a:rPr lang="ru-RU" dirty="0">
                <a:latin typeface="Myriad Pro" panose="020B0503030403020204"/>
              </a:rPr>
              <a:t>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сущностей</a:t>
            </a:r>
            <a:endParaRPr dirty="0">
              <a:latin typeface="Myriad Pro" panose="020B0503030403020204"/>
            </a:endParaRPr>
          </a:p>
        </p:txBody>
      </p:sp>
      <p:sp>
        <p:nvSpPr>
          <p:cNvPr id="2914" name="Дана прямоугольная матрица…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 defTabSz="1733930">
              <a:lnSpc>
                <a:spcPct val="90000"/>
              </a:lnSpc>
              <a:spcBef>
                <a:spcPts val="1900"/>
              </a:spcBef>
              <a:buClr>
                <a:srgbClr val="2557A1"/>
              </a:buClr>
              <a:buSzPct val="161000"/>
              <a:buChar char="•"/>
              <a:defRPr spc="0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>
                <a:latin typeface="Myriad Pro" panose="020B0503030403020204"/>
              </a:rPr>
              <a:t>Дообучаем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всю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модель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или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несколько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верхних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слоев</a:t>
            </a:r>
            <a:endParaRPr dirty="0">
              <a:latin typeface="Myriad Pro" panose="020B0503030403020204"/>
            </a:endParaRP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813E6B06-8EA3-4EBB-8B09-FA915A19F7C1}"/>
              </a:ext>
            </a:extLst>
          </p:cNvPr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w="25400">
            <a:solidFill>
              <a:srgbClr val="2557A1"/>
            </a:solidFill>
          </a:ln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FBF4192-E40A-4E3A-B855-35BE16D73FF7}"/>
              </a:ext>
            </a:extLst>
          </p:cNvPr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5241B945-9416-45EA-BC82-758C226BFF21}"/>
              </a:ext>
            </a:extLst>
          </p:cNvPr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E1CBA752-5AF1-45E5-BD66-121AB6ED30B5}"/>
                  </a:ext>
                </a:extLst>
              </p:cNvPr>
              <p:cNvSpPr txBox="1"/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6" name="Equation">
                <a:extLst>
                  <a:ext uri="{FF2B5EF4-FFF2-40B4-BE49-F238E27FC236}">
                    <a16:creationId xmlns:a16="http://schemas.microsoft.com/office/drawing/2014/main" id="{E1CBA752-5AF1-45E5-BD66-121AB6ED3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283" y="2957787"/>
                <a:ext cx="372410" cy="369332"/>
              </a:xfrm>
              <a:prstGeom prst="rect">
                <a:avLst/>
              </a:prstGeom>
              <a:blipFill>
                <a:blip r:embed="rId3"/>
                <a:stretch>
                  <a:fillRect l="-18033" r="-4918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">
            <a:extLst>
              <a:ext uri="{FF2B5EF4-FFF2-40B4-BE49-F238E27FC236}">
                <a16:creationId xmlns:a16="http://schemas.microsoft.com/office/drawing/2014/main" id="{FD44C7B8-5147-4247-ACEC-F71F5D739A80}"/>
              </a:ext>
            </a:extLst>
          </p:cNvPr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1E47E18F-3ED9-4917-9F5C-06B258855BAC}"/>
                  </a:ext>
                </a:extLst>
              </p:cNvPr>
              <p:cNvSpPr txBox="1"/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8" name="Equation">
                <a:extLst>
                  <a:ext uri="{FF2B5EF4-FFF2-40B4-BE49-F238E27FC236}">
                    <a16:creationId xmlns:a16="http://schemas.microsoft.com/office/drawing/2014/main" id="{1E47E18F-3ED9-4917-9F5C-06B258855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31" y="2957787"/>
                <a:ext cx="372410" cy="369332"/>
              </a:xfrm>
              <a:prstGeom prst="rect">
                <a:avLst/>
              </a:prstGeom>
              <a:blipFill>
                <a:blip r:embed="rId4"/>
                <a:stretch>
                  <a:fillRect l="-16393" r="-6557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">
            <a:extLst>
              <a:ext uri="{FF2B5EF4-FFF2-40B4-BE49-F238E27FC236}">
                <a16:creationId xmlns:a16="http://schemas.microsoft.com/office/drawing/2014/main" id="{2E2AF122-62A6-41C8-ABBC-C6D43951D511}"/>
              </a:ext>
            </a:extLst>
          </p:cNvPr>
          <p:cNvSpPr/>
          <p:nvPr/>
        </p:nvSpPr>
        <p:spPr>
          <a:xfrm rot="16200000">
            <a:off x="3143069" y="2599895"/>
            <a:ext cx="250052" cy="250051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0" name="O">
            <a:extLst>
              <a:ext uri="{FF2B5EF4-FFF2-40B4-BE49-F238E27FC236}">
                <a16:creationId xmlns:a16="http://schemas.microsoft.com/office/drawing/2014/main" id="{B1609CF6-F4C4-4ABD-99D4-D67E00658CCB}"/>
              </a:ext>
            </a:extLst>
          </p:cNvPr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8C1EE836-726F-4EB1-9F7C-2A0B23684305}"/>
              </a:ext>
            </a:extLst>
          </p:cNvPr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name="adj" fmla="val 20794"/>
            </a:avLst>
          </a:prstGeom>
          <a:solidFill>
            <a:srgbClr val="CEE6C7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12" name="Arrow">
            <a:extLst>
              <a:ext uri="{FF2B5EF4-FFF2-40B4-BE49-F238E27FC236}">
                <a16:creationId xmlns:a16="http://schemas.microsoft.com/office/drawing/2014/main" id="{9940F673-7FE9-4D4D-9331-F42291CDCA04}"/>
              </a:ext>
            </a:extLst>
          </p:cNvPr>
          <p:cNvSpPr/>
          <p:nvPr/>
        </p:nvSpPr>
        <p:spPr>
          <a:xfrm rot="16200000">
            <a:off x="3957703" y="2598741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3" name="B-PER">
            <a:extLst>
              <a:ext uri="{FF2B5EF4-FFF2-40B4-BE49-F238E27FC236}">
                <a16:creationId xmlns:a16="http://schemas.microsoft.com/office/drawing/2014/main" id="{6AAFC6DB-85C2-46C3-B9F7-0425085552EC}"/>
              </a:ext>
            </a:extLst>
          </p:cNvPr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B-PER</a:t>
            </a:r>
          </a:p>
        </p:txBody>
      </p:sp>
      <p:sp>
        <p:nvSpPr>
          <p:cNvPr id="14" name="Arrow">
            <a:extLst>
              <a:ext uri="{FF2B5EF4-FFF2-40B4-BE49-F238E27FC236}">
                <a16:creationId xmlns:a16="http://schemas.microsoft.com/office/drawing/2014/main" id="{CA05C3FD-F61C-42D2-8147-6704B3DA1D91}"/>
              </a:ext>
            </a:extLst>
          </p:cNvPr>
          <p:cNvSpPr/>
          <p:nvPr/>
        </p:nvSpPr>
        <p:spPr>
          <a:xfrm rot="16200000">
            <a:off x="6379371" y="2602652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sp>
        <p:nvSpPr>
          <p:cNvPr id="15" name="O">
            <a:extLst>
              <a:ext uri="{FF2B5EF4-FFF2-40B4-BE49-F238E27FC236}">
                <a16:creationId xmlns:a16="http://schemas.microsoft.com/office/drawing/2014/main" id="{E34EA821-DC71-45FB-A84D-CEA0332E26F2}"/>
              </a:ext>
            </a:extLst>
          </p:cNvPr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O</a:t>
            </a:r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67E59BF0-CEAD-4469-A36E-6E2E9BF42A0D}"/>
              </a:ext>
            </a:extLst>
          </p:cNvPr>
          <p:cNvSpPr/>
          <p:nvPr/>
        </p:nvSpPr>
        <p:spPr>
          <a:xfrm rot="16200000">
            <a:off x="5168537" y="2633020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A4215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quation">
                <a:extLst>
                  <a:ext uri="{FF2B5EF4-FFF2-40B4-BE49-F238E27FC236}">
                    <a16:creationId xmlns:a16="http://schemas.microsoft.com/office/drawing/2014/main" id="{FCC73543-0D26-41D3-A325-A360FCE44DE5}"/>
                  </a:ext>
                </a:extLst>
              </p:cNvPr>
              <p:cNvSpPr txBox="1"/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 panose="020B0503030403020204"/>
                </a:endParaRPr>
              </a:p>
            </p:txBody>
          </p:sp>
        </mc:Choice>
        <mc:Fallback xmlns="">
          <p:sp>
            <p:nvSpPr>
              <p:cNvPr id="17" name="Equation">
                <a:extLst>
                  <a:ext uri="{FF2B5EF4-FFF2-40B4-BE49-F238E27FC236}">
                    <a16:creationId xmlns:a16="http://schemas.microsoft.com/office/drawing/2014/main" id="{FCC73543-0D26-41D3-A325-A360FCE4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2320938"/>
                <a:ext cx="375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112A139E-872C-437A-BABC-0222D79756BE}"/>
                  </a:ext>
                </a:extLst>
              </p:cNvPr>
              <p:cNvSpPr txBox="1"/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sz="24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112A139E-872C-437A-BABC-0222D797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235" y="2956164"/>
                <a:ext cx="417935" cy="369332"/>
              </a:xfrm>
              <a:prstGeom prst="rect">
                <a:avLst/>
              </a:prstGeom>
              <a:blipFill>
                <a:blip r:embed="rId6"/>
                <a:stretch>
                  <a:fillRect l="-16176" r="-5882" b="-163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57C3CB8E-D27F-45EF-9D58-046B874C6C78}"/>
                  </a:ext>
                </a:extLst>
              </p:cNvPr>
              <p:cNvSpPr txBox="1"/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19" name="Equation">
                <a:extLst>
                  <a:ext uri="{FF2B5EF4-FFF2-40B4-BE49-F238E27FC236}">
                    <a16:creationId xmlns:a16="http://schemas.microsoft.com/office/drawing/2014/main" id="{57C3CB8E-D27F-45EF-9D58-046B874C6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3119740"/>
                <a:ext cx="3751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BERT">
            <a:extLst>
              <a:ext uri="{FF2B5EF4-FFF2-40B4-BE49-F238E27FC236}">
                <a16:creationId xmlns:a16="http://schemas.microsoft.com/office/drawing/2014/main" id="{F2B0EC5A-EB31-4240-91E2-02888017BCA5}"/>
              </a:ext>
            </a:extLst>
          </p:cNvPr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BERT</a:t>
            </a:r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5B04171E-7AB8-4559-A4B5-D39D7F7B1476}"/>
              </a:ext>
            </a:extLst>
          </p:cNvPr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D38FA9E5-8FC1-431A-8269-5751EB6F2F07}"/>
                  </a:ext>
                </a:extLst>
              </p:cNvPr>
              <p:cNvSpPr txBox="1"/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𝐶𝐿𝑆</m:t>
                          </m:r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2" name="Equation">
                <a:extLst>
                  <a:ext uri="{FF2B5EF4-FFF2-40B4-BE49-F238E27FC236}">
                    <a16:creationId xmlns:a16="http://schemas.microsoft.com/office/drawing/2014/main" id="{D38FA9E5-8FC1-431A-8269-5751EB6F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660" y="4763902"/>
                <a:ext cx="673774" cy="337849"/>
              </a:xfrm>
              <a:prstGeom prst="rect">
                <a:avLst/>
              </a:prstGeom>
              <a:blipFill>
                <a:blip r:embed="rId8"/>
                <a:stretch>
                  <a:fillRect l="-9091" r="-8182" b="-267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F4232E74-F806-4AB4-8D71-D9D0B48AB6A3}"/>
              </a:ext>
            </a:extLst>
          </p:cNvPr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094187F6-EA85-4897-9239-58A8F4D1DD0F}"/>
                  </a:ext>
                </a:extLst>
              </p:cNvPr>
              <p:cNvSpPr txBox="1"/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4" name="Equation">
                <a:extLst>
                  <a:ext uri="{FF2B5EF4-FFF2-40B4-BE49-F238E27FC236}">
                    <a16:creationId xmlns:a16="http://schemas.microsoft.com/office/drawing/2014/main" id="{094187F6-EA85-4897-9239-58A8F4D1D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532" y="4777969"/>
                <a:ext cx="331886" cy="307777"/>
              </a:xfrm>
              <a:prstGeom prst="rect">
                <a:avLst/>
              </a:prstGeom>
              <a:blipFill>
                <a:blip r:embed="rId9"/>
                <a:stretch>
                  <a:fillRect l="-16667" r="-5556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708EB1A2-6B03-4FBD-A11A-F602F0547D01}"/>
              </a:ext>
            </a:extLst>
          </p:cNvPr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04D1A2B9-2335-44FB-A303-E05304947985}"/>
                  </a:ext>
                </a:extLst>
              </p:cNvPr>
              <p:cNvSpPr txBox="1"/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6" name="Equation">
                <a:extLst>
                  <a:ext uri="{FF2B5EF4-FFF2-40B4-BE49-F238E27FC236}">
                    <a16:creationId xmlns:a16="http://schemas.microsoft.com/office/drawing/2014/main" id="{04D1A2B9-2335-44FB-A303-E0530494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37" y="4777969"/>
                <a:ext cx="331886" cy="307777"/>
              </a:xfrm>
              <a:prstGeom prst="rect">
                <a:avLst/>
              </a:prstGeom>
              <a:blipFill>
                <a:blip r:embed="rId10"/>
                <a:stretch>
                  <a:fillRect l="-14545" r="-7273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3B992DB1-E6A1-40EF-9660-C715F0EA0128}"/>
              </a:ext>
            </a:extLst>
          </p:cNvPr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name="adj" fmla="val 7051"/>
            </a:avLst>
          </a:prstGeom>
          <a:solidFill>
            <a:srgbClr val="DEDA8C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401DD931-8DA5-48E8-BAD8-351EF97A1C2E}"/>
                  </a:ext>
                </a:extLst>
              </p:cNvPr>
              <p:cNvSpPr txBox="1"/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00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sz="20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28" name="Equation">
                <a:extLst>
                  <a:ext uri="{FF2B5EF4-FFF2-40B4-BE49-F238E27FC236}">
                    <a16:creationId xmlns:a16="http://schemas.microsoft.com/office/drawing/2014/main" id="{401DD931-8DA5-48E8-BAD8-351EF97A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517" y="4776616"/>
                <a:ext cx="370101" cy="307777"/>
              </a:xfrm>
              <a:prstGeom prst="rect">
                <a:avLst/>
              </a:prstGeom>
              <a:blipFill>
                <a:blip r:embed="rId11"/>
                <a:stretch>
                  <a:fillRect l="-13115" r="-491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7EC0ED2-A46E-4F7A-9DEA-72BBA8F93EF2}"/>
              </a:ext>
            </a:extLst>
          </p:cNvPr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56F66289-88BD-4A89-9CFE-762754942405}"/>
                  </a:ext>
                </a:extLst>
              </p:cNvPr>
              <p:cNvSpPr txBox="1"/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𝐶𝐿𝑆</m:t>
                      </m:r>
                      <m:r>
                        <a:rPr sz="18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30" name="Equation">
                <a:extLst>
                  <a:ext uri="{FF2B5EF4-FFF2-40B4-BE49-F238E27FC236}">
                    <a16:creationId xmlns:a16="http://schemas.microsoft.com/office/drawing/2014/main" id="{56F66289-88BD-4A89-9CFE-76275494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10" y="5608342"/>
                <a:ext cx="610424" cy="276999"/>
              </a:xfrm>
              <a:prstGeom prst="rect">
                <a:avLst/>
              </a:prstGeom>
              <a:blipFill>
                <a:blip r:embed="rId12"/>
                <a:stretch>
                  <a:fillRect l="-14000" r="-13000" b="-4444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">
            <a:extLst>
              <a:ext uri="{FF2B5EF4-FFF2-40B4-BE49-F238E27FC236}">
                <a16:creationId xmlns:a16="http://schemas.microsoft.com/office/drawing/2014/main" id="{B1F874EA-B43F-49F4-A79F-A1C8C9442CD2}"/>
              </a:ext>
            </a:extLst>
          </p:cNvPr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2" name="Tok 1">
            <a:extLst>
              <a:ext uri="{FF2B5EF4-FFF2-40B4-BE49-F238E27FC236}">
                <a16:creationId xmlns:a16="http://schemas.microsoft.com/office/drawing/2014/main" id="{D28DD1FA-271B-4DE9-8242-F0425FAF0EE7}"/>
              </a:ext>
            </a:extLst>
          </p:cNvPr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1</a:t>
            </a:r>
          </a:p>
        </p:txBody>
      </p:sp>
      <p:sp>
        <p:nvSpPr>
          <p:cNvPr id="33" name="Rounded Rectangle">
            <a:extLst>
              <a:ext uri="{FF2B5EF4-FFF2-40B4-BE49-F238E27FC236}">
                <a16:creationId xmlns:a16="http://schemas.microsoft.com/office/drawing/2014/main" id="{7AB3353B-2A38-4B4F-A7DF-BCD85BFB9768}"/>
              </a:ext>
            </a:extLst>
          </p:cNvPr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4" name="Tok 2">
            <a:extLst>
              <a:ext uri="{FF2B5EF4-FFF2-40B4-BE49-F238E27FC236}">
                <a16:creationId xmlns:a16="http://schemas.microsoft.com/office/drawing/2014/main" id="{B1BB8146-95A7-43B7-9E73-17713677D038}"/>
              </a:ext>
            </a:extLst>
          </p:cNvPr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2</a:t>
            </a:r>
          </a:p>
        </p:txBody>
      </p:sp>
      <p:sp>
        <p:nvSpPr>
          <p:cNvPr id="35" name="Rounded Rectangle">
            <a:extLst>
              <a:ext uri="{FF2B5EF4-FFF2-40B4-BE49-F238E27FC236}">
                <a16:creationId xmlns:a16="http://schemas.microsoft.com/office/drawing/2014/main" id="{25F56D9C-19B9-4834-ADB6-E796103BD5E0}"/>
              </a:ext>
            </a:extLst>
          </p:cNvPr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name="adj" fmla="val 7051"/>
            </a:avLst>
          </a:prstGeom>
          <a:solidFill>
            <a:srgbClr val="E3C7AE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6" name="Tok N">
            <a:extLst>
              <a:ext uri="{FF2B5EF4-FFF2-40B4-BE49-F238E27FC236}">
                <a16:creationId xmlns:a16="http://schemas.microsoft.com/office/drawing/2014/main" id="{7100EF8D-4458-46A0-BB1E-0DF579E8137F}"/>
              </a:ext>
            </a:extLst>
          </p:cNvPr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algn="ctr"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/>
              </a:rPr>
              <a:t>Tok N</a:t>
            </a:r>
          </a:p>
        </p:txBody>
      </p:sp>
      <p:sp>
        <p:nvSpPr>
          <p:cNvPr id="37" name="Arrow">
            <a:extLst>
              <a:ext uri="{FF2B5EF4-FFF2-40B4-BE49-F238E27FC236}">
                <a16:creationId xmlns:a16="http://schemas.microsoft.com/office/drawing/2014/main" id="{63ABD191-DD6D-4CD0-A78A-089B62D32CAF}"/>
              </a:ext>
            </a:extLst>
          </p:cNvPr>
          <p:cNvSpPr/>
          <p:nvPr/>
        </p:nvSpPr>
        <p:spPr>
          <a:xfrm rot="16200000">
            <a:off x="2381069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8" name="Arrow">
            <a:extLst>
              <a:ext uri="{FF2B5EF4-FFF2-40B4-BE49-F238E27FC236}">
                <a16:creationId xmlns:a16="http://schemas.microsoft.com/office/drawing/2014/main" id="{4A694619-3876-4E53-B98B-609466EE5F96}"/>
              </a:ext>
            </a:extLst>
          </p:cNvPr>
          <p:cNvSpPr/>
          <p:nvPr/>
        </p:nvSpPr>
        <p:spPr>
          <a:xfrm rot="16200000">
            <a:off x="316938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39" name="Arrow">
            <a:extLst>
              <a:ext uri="{FF2B5EF4-FFF2-40B4-BE49-F238E27FC236}">
                <a16:creationId xmlns:a16="http://schemas.microsoft.com/office/drawing/2014/main" id="{3C1F614F-E568-442D-8C88-76C58C5E1AB6}"/>
              </a:ext>
            </a:extLst>
          </p:cNvPr>
          <p:cNvSpPr/>
          <p:nvPr/>
        </p:nvSpPr>
        <p:spPr>
          <a:xfrm rot="16200000">
            <a:off x="4007426" y="5213815"/>
            <a:ext cx="250052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p:sp>
        <p:nvSpPr>
          <p:cNvPr id="40" name="Arrow">
            <a:extLst>
              <a:ext uri="{FF2B5EF4-FFF2-40B4-BE49-F238E27FC236}">
                <a16:creationId xmlns:a16="http://schemas.microsoft.com/office/drawing/2014/main" id="{8B9A46F6-7607-49DD-9162-5990988B0B3B}"/>
              </a:ext>
            </a:extLst>
          </p:cNvPr>
          <p:cNvSpPr/>
          <p:nvPr/>
        </p:nvSpPr>
        <p:spPr>
          <a:xfrm rot="16200000">
            <a:off x="6379371" y="5213815"/>
            <a:ext cx="250051" cy="250052"/>
          </a:xfrm>
          <a:prstGeom prst="rightArrow">
            <a:avLst>
              <a:gd name="adj1" fmla="val 65132"/>
              <a:gd name="adj2" fmla="val 57324"/>
            </a:avLst>
          </a:prstGeom>
          <a:solidFill>
            <a:srgbClr val="CBD8E9"/>
          </a:solidFill>
          <a:ln w="12700">
            <a:solidFill>
              <a:srgbClr val="5C5C5C"/>
            </a:solidFill>
          </a:ln>
          <a:effectLst>
            <a:outerShdw blurRad="88900" dir="5400000" rotWithShape="0">
              <a:srgbClr val="000000">
                <a:alpha val="30090"/>
              </a:srgbClr>
            </a:outerShdw>
          </a:effectLst>
        </p:spPr>
        <p:txBody>
          <a:bodyPr lIns="24206" tIns="24206" rIns="24206" bIns="24206" anchor="ctr"/>
          <a:lstStyle/>
          <a:p>
            <a:endParaRPr>
              <a:latin typeface="Myriad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6F345C94-F2EE-4CC8-90D3-2B9287C27CB0}"/>
                  </a:ext>
                </a:extLst>
              </p:cNvPr>
              <p:cNvSpPr txBox="1"/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1" name="Equation">
                <a:extLst>
                  <a:ext uri="{FF2B5EF4-FFF2-40B4-BE49-F238E27FC236}">
                    <a16:creationId xmlns:a16="http://schemas.microsoft.com/office/drawing/2014/main" id="{6F345C94-F2EE-4CC8-90D3-2B9287C2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4913771"/>
                <a:ext cx="3751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quation">
                <a:extLst>
                  <a:ext uri="{FF2B5EF4-FFF2-40B4-BE49-F238E27FC236}">
                    <a16:creationId xmlns:a16="http://schemas.microsoft.com/office/drawing/2014/main" id="{FAE2C275-1CEE-4440-9746-244838CD7B96}"/>
                  </a:ext>
                </a:extLst>
              </p:cNvPr>
              <p:cNvSpPr txBox="1"/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...</m:t>
                      </m:r>
                    </m:oMath>
                  </m:oMathPara>
                </a14:m>
                <a:endParaRPr sz="240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2" name="Equation">
                <a:extLst>
                  <a:ext uri="{FF2B5EF4-FFF2-40B4-BE49-F238E27FC236}">
                    <a16:creationId xmlns:a16="http://schemas.microsoft.com/office/drawing/2014/main" id="{FAE2C275-1CEE-4440-9746-244838CD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30" y="5729773"/>
                <a:ext cx="37510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3BCA73AF-2E0C-484C-B8AA-9335CE5A0CB4}"/>
                  </a:ext>
                </a:extLst>
              </p:cNvPr>
              <p:cNvSpPr txBox="1"/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𝐿𝑆</m:t>
                      </m:r>
                    </m:oMath>
                  </m:oMathPara>
                </a14:m>
                <a:endParaRPr sz="2400" dirty="0">
                  <a:solidFill>
                    <a:srgbClr val="5C5C5C"/>
                  </a:solidFill>
                  <a:latin typeface="Myriad Pro"/>
                </a:endParaRPr>
              </a:p>
            </p:txBody>
          </p:sp>
        </mc:Choice>
        <mc:Fallback xmlns="">
          <p:sp>
            <p:nvSpPr>
              <p:cNvPr id="46" name="Equation">
                <a:extLst>
                  <a:ext uri="{FF2B5EF4-FFF2-40B4-BE49-F238E27FC236}">
                    <a16:creationId xmlns:a16="http://schemas.microsoft.com/office/drawing/2014/main" id="{3BCA73AF-2E0C-484C-B8AA-9335CE5A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3" y="2952143"/>
                <a:ext cx="586314" cy="369332"/>
              </a:xfrm>
              <a:prstGeom prst="rect">
                <a:avLst/>
              </a:prstGeom>
              <a:blipFill>
                <a:blip r:embed="rId15"/>
                <a:stretch>
                  <a:fillRect l="-13043" r="-10870" b="-68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/>
              </a:rPr>
              <a:t>Как получить вектор предложения из модели </a:t>
            </a:r>
            <a:r>
              <a:rPr lang="en-US" b="1" dirty="0">
                <a:latin typeface="Myriad Pro"/>
              </a:rPr>
              <a:t>BERT?</a:t>
            </a:r>
            <a:endParaRPr b="1" dirty="0">
              <a:latin typeface="Myriad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Дана прямоугольная матрица…"/>
              <p:cNvSpPr txBox="1"/>
              <p:nvPr/>
            </p:nvSpPr>
            <p:spPr>
              <a:xfrm>
                <a:off x="612000" y="1588102"/>
                <a:ext cx="8178801" cy="33447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4206" tIns="24206" rIns="24206" bIns="24206">
                <a:spAutoFit/>
              </a:bodyPr>
              <a:lstStyle/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en-US" dirty="0">
                    <a:solidFill>
                      <a:srgbClr val="2459A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[CLS]</a:t>
                </a:r>
                <a:r>
                  <a:rPr lang="ru-RU" dirty="0">
                    <a:solidFill>
                      <a:srgbClr val="2459A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Myriad Pro" panose="020B0503030403020204"/>
                  </a:rPr>
                  <a:t>– </a:t>
                </a:r>
                <a:r>
                  <a:rPr lang="en-US" dirty="0">
                    <a:latin typeface="Myriad Pro" panose="020B0503030403020204"/>
                  </a:rPr>
                  <a:t>  </a:t>
                </a:r>
                <a:r>
                  <a:rPr lang="ru-RU" dirty="0">
                    <a:latin typeface="Myriad Pro" panose="020B0503030403020204"/>
                  </a:rPr>
                  <a:t>вектор </a:t>
                </a:r>
                <a:r>
                  <a:rPr lang="ru-RU" dirty="0" err="1">
                    <a:latin typeface="Myriad Pro" panose="020B0503030403020204"/>
                  </a:rPr>
                  <a:t>токена</a:t>
                </a:r>
                <a:r>
                  <a:rPr lang="ru-RU" dirty="0">
                    <a:latin typeface="Myriad Pro" panose="020B0503030403020204"/>
                  </a:rPr>
                  <a:t> </a:t>
                </a:r>
                <a:r>
                  <a:rPr lang="en-US" i="1" dirty="0">
                    <a:latin typeface="Myriad Pro" panose="020B0503030403020204"/>
                  </a:rPr>
                  <a:t>CLS</a:t>
                </a:r>
                <a:r>
                  <a:rPr lang="ru-RU" i="1" dirty="0">
                    <a:latin typeface="Myriad Pro" panose="020B0503030403020204"/>
                  </a:rPr>
                  <a:t> </a:t>
                </a:r>
                <a:r>
                  <a:rPr lang="ru-RU" dirty="0">
                    <a:latin typeface="Myriad Pro" panose="020B0503030403020204"/>
                  </a:rPr>
                  <a:t>на последнем слое</a:t>
                </a:r>
                <a:endParaRPr lang="en-US" i="1" dirty="0">
                  <a:solidFill>
                    <a:srgbClr val="2459A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en-US" dirty="0">
                    <a:solidFill>
                      <a:srgbClr val="2459A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[MEAN]</a:t>
                </a:r>
                <a:r>
                  <a:rPr lang="ru-RU" dirty="0">
                    <a:latin typeface="Myriad Pro" panose="020B0503030403020204"/>
                  </a:rPr>
                  <a:t> –</a:t>
                </a:r>
                <a:r>
                  <a:rPr lang="ru-RU" dirty="0">
                    <a:solidFill>
                      <a:srgbClr val="2459A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dirty="0">
                    <a:latin typeface="Myriad Pro" panose="020B0503030403020204"/>
                  </a:rPr>
                  <a:t>усреднение векторов слов на последнем слое:</a:t>
                </a:r>
                <a:endParaRPr lang="en-US" dirty="0">
                  <a:latin typeface="Myriad Pro" panose="020B0503030403020204"/>
                </a:endParaRPr>
              </a:p>
              <a:p>
                <a:pPr algn="ctr">
                  <a:buClr>
                    <a:srgbClr val="265BA4"/>
                  </a:buClr>
                  <a:buSzPct val="140000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en-US" dirty="0">
                    <a:latin typeface="Myriad Pro" panose="020B0503030403020204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rgbClr val="2459A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lang="en-US" dirty="0">
                    <a:solidFill>
                      <a:srgbClr val="2459A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[MAX]</a:t>
                </a:r>
                <a:r>
                  <a:rPr lang="ru-RU" dirty="0">
                    <a:latin typeface="Myriad Pro" panose="020B0503030403020204"/>
                  </a:rPr>
                  <a:t> – покомпонентный максимум векторов слов на последнем слое</a:t>
                </a:r>
              </a:p>
              <a:p>
                <a:pPr algn="ctr">
                  <a:buClr>
                    <a:srgbClr val="265BA4"/>
                  </a:buClr>
                  <a:buSzPct val="140000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∈{1,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endParaRPr dirty="0">
                  <a:solidFill>
                    <a:srgbClr val="2459A4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95" name="Дана прямоугольная матриц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588102"/>
                <a:ext cx="8178801" cy="3344723"/>
              </a:xfrm>
              <a:prstGeom prst="rect">
                <a:avLst/>
              </a:prstGeom>
              <a:blipFill>
                <a:blip r:embed="rId2"/>
                <a:stretch>
                  <a:fillRect l="-2683" t="-5474" r="-298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6003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2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Сравнение моделей </a:t>
            </a:r>
            <a:r>
              <a:rPr lang="en-US" b="1" dirty="0" err="1">
                <a:latin typeface="Myriad Pro" panose="020B0503030403020204"/>
              </a:rPr>
              <a:t>ELMo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ru-RU" b="1" dirty="0">
                <a:latin typeface="Myriad Pro" panose="020B0503030403020204"/>
              </a:rPr>
              <a:t>и </a:t>
            </a:r>
            <a:r>
              <a:rPr lang="en-US" b="1" dirty="0">
                <a:latin typeface="Myriad Pro" panose="020B0503030403020204"/>
              </a:rPr>
              <a:t>BERT</a:t>
            </a:r>
            <a:endParaRPr b="1" dirty="0">
              <a:latin typeface="Myriad Pro" panose="020B0503030403020204"/>
            </a:endParaRPr>
          </a:p>
        </p:txBody>
      </p:sp>
      <p:sp>
        <p:nvSpPr>
          <p:cNvPr id="441" name="Line"/>
          <p:cNvSpPr/>
          <p:nvPr/>
        </p:nvSpPr>
        <p:spPr>
          <a:xfrm flipV="1">
            <a:off x="4559299" y="558799"/>
            <a:ext cx="1" cy="5740401"/>
          </a:xfrm>
          <a:prstGeom prst="line">
            <a:avLst/>
          </a:prstGeom>
          <a:ln w="34925">
            <a:solidFill>
              <a:srgbClr val="ABB6CA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5" name="Модель…"/>
          <p:cNvSpPr txBox="1"/>
          <p:nvPr/>
        </p:nvSpPr>
        <p:spPr>
          <a:xfrm>
            <a:off x="417266" y="850769"/>
            <a:ext cx="1700901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/>
          <a:p>
            <a: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pPr>
            <a:r>
              <a:rPr dirty="0" err="1">
                <a:latin typeface="Myriad Pro" panose="020B0503030403020204"/>
              </a:rPr>
              <a:t>Модель</a:t>
            </a:r>
            <a:r>
              <a:rPr lang="en-US"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ELMo</a:t>
            </a:r>
            <a:endParaRPr dirty="0">
              <a:latin typeface="Myriad Pro" panose="020B0503030403020204"/>
            </a:endParaRPr>
          </a:p>
        </p:txBody>
      </p:sp>
      <p:pic>
        <p:nvPicPr>
          <p:cNvPr id="456" name="elmo-1.png" descr="elm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104" y="639173"/>
            <a:ext cx="1438514" cy="133118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Модель">
            <a:extLst>
              <a:ext uri="{FF2B5EF4-FFF2-40B4-BE49-F238E27FC236}">
                <a16:creationId xmlns:a16="http://schemas.microsoft.com/office/drawing/2014/main" id="{0225D0E4-0DF8-2042-89AD-680AC722EF38}"/>
              </a:ext>
            </a:extLst>
          </p:cNvPr>
          <p:cNvSpPr txBox="1"/>
          <p:nvPr/>
        </p:nvSpPr>
        <p:spPr>
          <a:xfrm>
            <a:off x="4600035" y="870748"/>
            <a:ext cx="1759348" cy="3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 anchor="ctr">
            <a:spAutoFit/>
          </a:bodyPr>
          <a:lstStyle>
            <a:lvl1pPr>
              <a:defRPr sz="2000" spc="19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Модель</a:t>
            </a:r>
            <a:r>
              <a:rPr lang="en-US" dirty="0">
                <a:latin typeface="Myriad Pro" panose="020B0503030403020204"/>
              </a:rPr>
              <a:t> BERT</a:t>
            </a:r>
            <a:endParaRPr dirty="0">
              <a:latin typeface="Myriad Pro" panose="020B0503030403020204"/>
            </a:endParaRP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CFD8BBE6-E1A8-7E4A-8CCE-433F9DE33899}"/>
              </a:ext>
            </a:extLst>
          </p:cNvPr>
          <p:cNvSpPr/>
          <p:nvPr/>
        </p:nvSpPr>
        <p:spPr>
          <a:xfrm>
            <a:off x="6229257" y="639173"/>
            <a:ext cx="2497478" cy="1270001"/>
          </a:xfrm>
          <a:prstGeom prst="roundRect">
            <a:avLst>
              <a:gd name="adj" fmla="val 15000"/>
            </a:avLst>
          </a:prstGeom>
          <a:solidFill>
            <a:srgbClr val="FFFFC7"/>
          </a:solidFill>
          <a:ln w="25400">
            <a:solidFill>
              <a:srgbClr val="D2CB4F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24206" tIns="24206" rIns="24206" bIns="24206" anchor="ctr"/>
          <a:lstStyle/>
          <a:p>
            <a:endParaRPr/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4E9C4A1E-D020-1040-8FC0-1685DFF5B218}"/>
              </a:ext>
            </a:extLst>
          </p:cNvPr>
          <p:cNvGrpSpPr/>
          <p:nvPr/>
        </p:nvGrpSpPr>
        <p:grpSpPr>
          <a:xfrm>
            <a:off x="7303081" y="760340"/>
            <a:ext cx="1290933" cy="1011508"/>
            <a:chOff x="-78767" y="-84542"/>
            <a:chExt cx="1290932" cy="1011506"/>
          </a:xfrm>
        </p:grpSpPr>
        <p:pic>
          <p:nvPicPr>
            <p:cNvPr id="26" name="Rounded Rectangle Rounded rectangle" descr="Rounded Rectangle Rounded rectangle">
              <a:extLst>
                <a:ext uri="{FF2B5EF4-FFF2-40B4-BE49-F238E27FC236}">
                  <a16:creationId xmlns:a16="http://schemas.microsoft.com/office/drawing/2014/main" id="{667EDEB9-44F0-9443-AC5A-432321EC4D5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9B87B7A2-ED13-F542-BAF2-D2904D0E9982}"/>
                </a:ext>
              </a:extLst>
            </p:cNvPr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C165ECE1-32AC-154B-A76C-B087CF6EEB24}"/>
                </a:ext>
              </a:extLst>
            </p:cNvPr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04EFB632-42AC-FE4D-9B27-91E02B138456}"/>
                </a:ext>
              </a:extLst>
            </p:cNvPr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4F6D822E-A670-9B49-A8A9-44707C39C416}"/>
                </a:ext>
              </a:extLst>
            </p:cNvPr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40BC0C01-D94C-D34C-B603-12325A550154}"/>
                </a:ext>
              </a:extLst>
            </p:cNvPr>
            <p:cNvSpPr/>
            <p:nvPr/>
          </p:nvSpPr>
          <p:spPr>
            <a:xfrm>
              <a:off x="0" y="869979"/>
              <a:ext cx="113339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9CE0EC48-A2FC-364C-B25F-203CDA285B42}"/>
                </a:ext>
              </a:extLst>
            </p:cNvPr>
            <p:cNvSpPr/>
            <p:nvPr/>
          </p:nvSpPr>
          <p:spPr>
            <a:xfrm>
              <a:off x="367865" y="368784"/>
              <a:ext cx="397668" cy="55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347" extrusionOk="0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4206" tIns="24206" rIns="24206" bIns="24206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Дана прямоугольная матрица…">
            <a:extLst>
              <a:ext uri="{FF2B5EF4-FFF2-40B4-BE49-F238E27FC236}">
                <a16:creationId xmlns:a16="http://schemas.microsoft.com/office/drawing/2014/main" id="{16870BC1-ACCE-6B43-A114-003F41E980DE}"/>
              </a:ext>
            </a:extLst>
          </p:cNvPr>
          <p:cNvSpPr txBox="1"/>
          <p:nvPr/>
        </p:nvSpPr>
        <p:spPr>
          <a:xfrm>
            <a:off x="500927" y="1896286"/>
            <a:ext cx="4058372" cy="45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Языковая модель на основе </a:t>
            </a:r>
            <a:r>
              <a:rPr lang="en-US" dirty="0" err="1">
                <a:latin typeface="Myriad Pro"/>
              </a:rPr>
              <a:t>BiLSTM</a:t>
            </a:r>
            <a:endParaRPr lang="ru-RU" dirty="0">
              <a:latin typeface="Myriad Pro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Направления чтения текста не взаимодействуют в модели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Показывает отличные результаты в задачах, требующих понимания синтаксиса и семантики 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 lang="en-US" dirty="0">
              <a:latin typeface="Myriad Pro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 dirty="0">
              <a:latin typeface="Myriad Pro"/>
            </a:endParaRPr>
          </a:p>
        </p:txBody>
      </p:sp>
      <p:sp>
        <p:nvSpPr>
          <p:cNvPr id="35" name="Дана прямоугольная матрица…">
            <a:extLst>
              <a:ext uri="{FF2B5EF4-FFF2-40B4-BE49-F238E27FC236}">
                <a16:creationId xmlns:a16="http://schemas.microsoft.com/office/drawing/2014/main" id="{A047C04E-39CD-D746-A101-3B434031BE45}"/>
              </a:ext>
            </a:extLst>
          </p:cNvPr>
          <p:cNvSpPr txBox="1"/>
          <p:nvPr/>
        </p:nvSpPr>
        <p:spPr>
          <a:xfrm>
            <a:off x="4600034" y="1896286"/>
            <a:ext cx="4246907" cy="468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Кодировщик модели </a:t>
            </a:r>
            <a:r>
              <a:rPr lang="ru-RU" dirty="0" err="1">
                <a:latin typeface="Myriad Pro"/>
              </a:rPr>
              <a:t>Трансформер</a:t>
            </a:r>
            <a:endParaRPr lang="ru-RU" dirty="0">
              <a:latin typeface="Myriad Pro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Учитывает оба направления чтения текста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Маскированная языковая модель </a:t>
            </a:r>
            <a:endParaRPr lang="en-US" dirty="0">
              <a:latin typeface="Myriad Pro"/>
            </a:endParaRP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Обучалась на большем объеме данных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Применима в большем количестве задач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7912470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BERT. Эволюция нейросетевых архитектур</a:t>
            </a:r>
          </a:p>
        </p:txBody>
      </p:sp>
      <p:sp>
        <p:nvSpPr>
          <p:cNvPr id="4333" name="Дана прямоугольная матрица…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Пирамида BERT</a:t>
            </a:r>
          </a:p>
        </p:txBody>
      </p:sp>
      <p:sp>
        <p:nvSpPr>
          <p:cNvPr id="4334" name="BERT"/>
          <p:cNvSpPr/>
          <p:nvPr/>
        </p:nvSpPr>
        <p:spPr>
          <a:xfrm>
            <a:off x="3930972" y="1093265"/>
            <a:ext cx="1282056" cy="657783"/>
          </a:xfrm>
          <a:prstGeom prst="rect">
            <a:avLst/>
          </a:prstGeom>
          <a:solidFill>
            <a:srgbClr val="DEDA8C"/>
          </a:solidFill>
          <a:ln w="254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</a:t>
            </a:r>
          </a:p>
        </p:txBody>
      </p:sp>
      <p:sp>
        <p:nvSpPr>
          <p:cNvPr id="4335" name="Трансформер"/>
          <p:cNvSpPr/>
          <p:nvPr/>
        </p:nvSpPr>
        <p:spPr>
          <a:xfrm>
            <a:off x="3335999" y="1776198"/>
            <a:ext cx="2472002" cy="657784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Трансформер</a:t>
            </a:r>
          </a:p>
        </p:txBody>
      </p:sp>
      <p:sp>
        <p:nvSpPr>
          <p:cNvPr id="4336" name="Механизм внимания"/>
          <p:cNvSpPr/>
          <p:nvPr/>
        </p:nvSpPr>
        <p:spPr>
          <a:xfrm>
            <a:off x="2805352" y="2460711"/>
            <a:ext cx="3533296" cy="657783"/>
          </a:xfrm>
          <a:prstGeom prst="rect">
            <a:avLst/>
          </a:prstGeom>
          <a:solidFill>
            <a:srgbClr val="ABB6CA"/>
          </a:solidFill>
          <a:ln w="25400">
            <a:solidFill>
              <a:srgbClr val="2557A1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Механизм внимания</a:t>
            </a:r>
          </a:p>
        </p:txBody>
      </p:sp>
      <p:sp>
        <p:nvSpPr>
          <p:cNvPr id="4337" name="Кодировщик-декодировщий"/>
          <p:cNvSpPr/>
          <p:nvPr/>
        </p:nvSpPr>
        <p:spPr>
          <a:xfrm>
            <a:off x="1755773" y="3135182"/>
            <a:ext cx="2472002" cy="875576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>
                <a:latin typeface="Myriad Pro" panose="020B0503030403020204"/>
              </a:rPr>
              <a:t>Кодировщик-декодировщи</a:t>
            </a:r>
            <a:r>
              <a:rPr lang="ru-RU" dirty="0">
                <a:latin typeface="Myriad Pro" panose="020B0503030403020204"/>
              </a:rPr>
              <a:t>к</a:t>
            </a:r>
            <a:endParaRPr dirty="0">
              <a:latin typeface="Myriad Pro" panose="020B0503030403020204"/>
            </a:endParaRPr>
          </a:p>
        </p:txBody>
      </p:sp>
      <p:sp>
        <p:nvSpPr>
          <p:cNvPr id="4338" name="Двунаправленная LSTM"/>
          <p:cNvSpPr/>
          <p:nvPr/>
        </p:nvSpPr>
        <p:spPr>
          <a:xfrm>
            <a:off x="4257497" y="3135182"/>
            <a:ext cx="3112211" cy="875576"/>
          </a:xfrm>
          <a:prstGeom prst="rect">
            <a:avLst/>
          </a:prstGeom>
          <a:solidFill>
            <a:srgbClr val="D6F0D0"/>
          </a:solidFill>
          <a:ln w="25400">
            <a:solidFill>
              <a:srgbClr val="51A153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Двунаправленная LSTM</a:t>
            </a:r>
          </a:p>
        </p:txBody>
      </p:sp>
      <p:sp>
        <p:nvSpPr>
          <p:cNvPr id="4339" name="Рекуррентные нейронный сети"/>
          <p:cNvSpPr/>
          <p:nvPr/>
        </p:nvSpPr>
        <p:spPr>
          <a:xfrm>
            <a:off x="974839" y="4039452"/>
            <a:ext cx="2197199" cy="1116124"/>
          </a:xfrm>
          <a:prstGeom prst="rect">
            <a:avLst/>
          </a:prstGeom>
          <a:solidFill>
            <a:srgbClr val="DEDA8C"/>
          </a:solidFill>
          <a:ln w="25400">
            <a:solidFill>
              <a:srgbClr val="C6C000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Рекуррентные нейронный сети</a:t>
            </a:r>
          </a:p>
        </p:txBody>
      </p:sp>
      <p:sp>
        <p:nvSpPr>
          <p:cNvPr id="4340" name="LSTM"/>
          <p:cNvSpPr/>
          <p:nvPr/>
        </p:nvSpPr>
        <p:spPr>
          <a:xfrm>
            <a:off x="3203877" y="4039452"/>
            <a:ext cx="5038514" cy="1116124"/>
          </a:xfrm>
          <a:prstGeom prst="rect">
            <a:avLst/>
          </a:prstGeom>
          <a:solidFill>
            <a:srgbClr val="F3A47B"/>
          </a:solidFill>
          <a:ln w="25400">
            <a:solidFill>
              <a:srgbClr val="E2743D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LSTM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Заголовок 5"/>
          <p:cNvSpPr txBox="1"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rgbClr val="0059A9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t>Мультиязычные модели</a:t>
            </a:r>
          </a:p>
        </p:txBody>
      </p:sp>
      <p:sp>
        <p:nvSpPr>
          <p:cNvPr id="529" name="На основе материалов S. Ruder"/>
          <p:cNvSpPr txBox="1"/>
          <p:nvPr/>
        </p:nvSpPr>
        <p:spPr>
          <a:xfrm>
            <a:off x="2399936" y="3579541"/>
            <a:ext cx="7882203" cy="355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На основе материалов S. Ruder </a:t>
            </a:r>
          </a:p>
        </p:txBody>
      </p:sp>
    </p:spTree>
    <p:extLst>
      <p:ext uri="{BB962C8B-B14F-4D97-AF65-F5344CB8AC3E}">
        <p14:creationId xmlns:p14="http://schemas.microsoft.com/office/powerpoint/2010/main" val="66598982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Зачем нужны мультиязычные модели?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Зачем нужны мультиязычные модели?</a:t>
            </a:r>
          </a:p>
        </p:txBody>
      </p:sp>
      <p:pic>
        <p:nvPicPr>
          <p:cNvPr id="532" name="1111111111111111111.png" descr="1111111111111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4" y="2176535"/>
            <a:ext cx="7689065" cy="1643959"/>
          </a:xfrm>
          <a:prstGeom prst="rect">
            <a:avLst/>
          </a:prstGeom>
          <a:ln w="3175">
            <a:miter lim="400000"/>
          </a:ln>
        </p:spPr>
      </p:pic>
      <p:sp>
        <p:nvSpPr>
          <p:cNvPr id="533" name="Обучающие данные на исходном языке"/>
          <p:cNvSpPr txBox="1"/>
          <p:nvPr/>
        </p:nvSpPr>
        <p:spPr>
          <a:xfrm>
            <a:off x="508596" y="994301"/>
            <a:ext cx="1796874" cy="1216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Обучающие данные на исходном языке</a:t>
            </a:r>
          </a:p>
        </p:txBody>
      </p:sp>
      <p:sp>
        <p:nvSpPr>
          <p:cNvPr id="534" name="Мультиязычная предобученная языковая модель"/>
          <p:cNvSpPr txBox="1"/>
          <p:nvPr/>
        </p:nvSpPr>
        <p:spPr>
          <a:xfrm>
            <a:off x="2473593" y="994301"/>
            <a:ext cx="1908748" cy="12168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Мультиязычная предобученная языковая модель</a:t>
            </a:r>
          </a:p>
        </p:txBody>
      </p:sp>
      <p:sp>
        <p:nvSpPr>
          <p:cNvPr id="535" name="Мультиязычный классификатор"/>
          <p:cNvSpPr txBox="1"/>
          <p:nvPr/>
        </p:nvSpPr>
        <p:spPr>
          <a:xfrm>
            <a:off x="4918159" y="1169591"/>
            <a:ext cx="1908748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Мультиязычный классификатор</a:t>
            </a:r>
          </a:p>
        </p:txBody>
      </p:sp>
      <p:sp>
        <p:nvSpPr>
          <p:cNvPr id="536" name="Тестовые данные на целевом языке"/>
          <p:cNvSpPr txBox="1"/>
          <p:nvPr/>
        </p:nvSpPr>
        <p:spPr>
          <a:xfrm>
            <a:off x="7136331" y="1146701"/>
            <a:ext cx="1796874" cy="9120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Тестовые данные на целевом языке</a:t>
            </a:r>
          </a:p>
        </p:txBody>
      </p:sp>
      <p:sp>
        <p:nvSpPr>
          <p:cNvPr id="537" name="Дообучение"/>
          <p:cNvSpPr txBox="1"/>
          <p:nvPr/>
        </p:nvSpPr>
        <p:spPr>
          <a:xfrm>
            <a:off x="2529531" y="4085489"/>
            <a:ext cx="1796873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Дообучение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54559724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Мультиязычн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модели</a:t>
            </a:r>
          </a:p>
        </p:txBody>
      </p:sp>
      <p:sp>
        <p:nvSpPr>
          <p:cNvPr id="540" name="Предыдущий подход…"/>
          <p:cNvSpPr txBox="1"/>
          <p:nvPr/>
        </p:nvSpPr>
        <p:spPr>
          <a:xfrm>
            <a:off x="850900" y="787400"/>
            <a:ext cx="7442200" cy="866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Предыдущий подход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Собственные модели для каждого языка</a:t>
            </a:r>
          </a:p>
        </p:txBody>
      </p:sp>
    </p:spTree>
    <p:extLst>
      <p:ext uri="{BB962C8B-B14F-4D97-AF65-F5344CB8AC3E}">
        <p14:creationId xmlns:p14="http://schemas.microsoft.com/office/powerpoint/2010/main" val="40274368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Мультиязычн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модели</a:t>
            </a:r>
          </a:p>
        </p:txBody>
      </p:sp>
      <p:sp>
        <p:nvSpPr>
          <p:cNvPr id="543" name="Предыдущий подход…"/>
          <p:cNvSpPr txBox="1"/>
          <p:nvPr/>
        </p:nvSpPr>
        <p:spPr>
          <a:xfrm>
            <a:off x="850900" y="787400"/>
            <a:ext cx="7442200" cy="1755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Предыдущий подход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Собственные модели для каждого языка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Подбор признаков и приниципов предобработки для каждого языка</a:t>
            </a:r>
          </a:p>
        </p:txBody>
      </p:sp>
    </p:spTree>
    <p:extLst>
      <p:ext uri="{BB962C8B-B14F-4D97-AF65-F5344CB8AC3E}">
        <p14:creationId xmlns:p14="http://schemas.microsoft.com/office/powerpoint/2010/main" val="34330790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Дана прямоугольная матрица…"/>
          <p:cNvSpPr txBox="1"/>
          <p:nvPr/>
        </p:nvSpPr>
        <p:spPr>
          <a:xfrm>
            <a:off x="612000" y="720000"/>
            <a:ext cx="7726148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>
                <a:latin typeface="Myriad Pro"/>
              </a:rPr>
              <a:t>Хорошее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признаковое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пространство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для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классификации</a:t>
            </a:r>
            <a:r>
              <a:rPr dirty="0">
                <a:latin typeface="Myriad Pro"/>
              </a:rPr>
              <a:t> </a:t>
            </a:r>
            <a:r>
              <a:rPr dirty="0" err="1">
                <a:latin typeface="Myriad Pro"/>
              </a:rPr>
              <a:t>предложений</a:t>
            </a:r>
            <a:endParaRPr dirty="0">
              <a:latin typeface="Myriad Pro"/>
            </a:endParaRPr>
          </a:p>
        </p:txBody>
      </p:sp>
      <p:sp>
        <p:nvSpPr>
          <p:cNvPr id="167" name="Пример: определение намерения (интента) пользователя"/>
          <p:cNvSpPr txBox="1"/>
          <p:nvPr/>
        </p:nvSpPr>
        <p:spPr>
          <a:xfrm>
            <a:off x="900000" y="2020254"/>
            <a:ext cx="762576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>
            <a:lvl1pPr marL="254000" indent="-254000">
              <a:buClr>
                <a:srgbClr val="ABB6CA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/>
              </a:rPr>
              <a:t>Пример: определение намерения (интента) пользователя</a:t>
            </a:r>
          </a:p>
        </p:txBody>
      </p:sp>
      <p:sp>
        <p:nvSpPr>
          <p:cNvPr id="178" name="Дана прямоугольная матрица…"/>
          <p:cNvSpPr txBox="1"/>
          <p:nvPr/>
        </p:nvSpPr>
        <p:spPr>
          <a:xfrm>
            <a:off x="776103" y="3873770"/>
            <a:ext cx="2417909" cy="1206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algn="ctr"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???</a:t>
            </a:r>
          </a:p>
          <a:p>
            <a:pPr algn="ctr">
              <a:defRPr>
                <a:solidFill>
                  <a:srgbClr val="25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Нужно что-то к завтраку</a:t>
            </a:r>
          </a:p>
        </p:txBody>
      </p:sp>
      <p:sp>
        <p:nvSpPr>
          <p:cNvPr id="17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Зачем нужны векторные представления предложений?</a:t>
            </a: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B4BF571A-97EF-4A96-8299-FEFDE13ECDF0}"/>
              </a:ext>
            </a:extLst>
          </p:cNvPr>
          <p:cNvGrpSpPr/>
          <p:nvPr/>
        </p:nvGrpSpPr>
        <p:grpSpPr>
          <a:xfrm>
            <a:off x="3453854" y="3092946"/>
            <a:ext cx="4904597" cy="2768305"/>
            <a:chOff x="0" y="-1339"/>
            <a:chExt cx="4904596" cy="2768303"/>
          </a:xfrm>
        </p:grpSpPr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9841CC42-ADDB-49EF-AAE2-9EA43AA59179}"/>
                </a:ext>
              </a:extLst>
            </p:cNvPr>
            <p:cNvGrpSpPr/>
            <p:nvPr/>
          </p:nvGrpSpPr>
          <p:grpSpPr>
            <a:xfrm>
              <a:off x="0" y="816010"/>
              <a:ext cx="3796922" cy="1153171"/>
              <a:chOff x="0" y="0"/>
              <a:chExt cx="3796922" cy="1153170"/>
            </a:xfrm>
          </p:grpSpPr>
          <p:sp>
            <p:nvSpPr>
              <p:cNvPr id="24" name="Закажи такси…">
                <a:extLst>
                  <a:ext uri="{FF2B5EF4-FFF2-40B4-BE49-F238E27FC236}">
                    <a16:creationId xmlns:a16="http://schemas.microsoft.com/office/drawing/2014/main" id="{57CBE492-7B9F-4ED5-8257-E2E183ED4AA8}"/>
                  </a:ext>
                </a:extLst>
              </p:cNvPr>
              <p:cNvSpPr txBox="1"/>
              <p:nvPr/>
            </p:nvSpPr>
            <p:spPr>
              <a:xfrm>
                <a:off x="1095649" y="175279"/>
                <a:ext cx="2701273" cy="8026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Закажи такси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Поеду домой на такси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Вызвать такси на работу </a:t>
                </a:r>
              </a:p>
            </p:txBody>
          </p:sp>
          <p:pic>
            <p:nvPicPr>
              <p:cNvPr id="25" name="taxi.png" descr="taxi.png">
                <a:extLst>
                  <a:ext uri="{FF2B5EF4-FFF2-40B4-BE49-F238E27FC236}">
                    <a16:creationId xmlns:a16="http://schemas.microsoft.com/office/drawing/2014/main" id="{F8F19DC7-2B33-4F41-85B7-3B56B92A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153170" cy="1153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49FAE8FC-912D-46B9-9E52-963BB4FFB52F}"/>
                </a:ext>
              </a:extLst>
            </p:cNvPr>
            <p:cNvGrpSpPr/>
            <p:nvPr/>
          </p:nvGrpSpPr>
          <p:grpSpPr>
            <a:xfrm>
              <a:off x="176619" y="1964353"/>
              <a:ext cx="4727977" cy="802611"/>
              <a:chOff x="0" y="-1339"/>
              <a:chExt cx="4727976" cy="802610"/>
            </a:xfrm>
          </p:grpSpPr>
          <p:sp>
            <p:nvSpPr>
              <p:cNvPr id="22" name="Поставь будильник на утро…">
                <a:extLst>
                  <a:ext uri="{FF2B5EF4-FFF2-40B4-BE49-F238E27FC236}">
                    <a16:creationId xmlns:a16="http://schemas.microsoft.com/office/drawing/2014/main" id="{DE8CB227-61FF-4573-BDEA-1FBC960851A3}"/>
                  </a:ext>
                </a:extLst>
              </p:cNvPr>
              <p:cNvSpPr txBox="1"/>
              <p:nvPr/>
            </p:nvSpPr>
            <p:spPr>
              <a:xfrm>
                <a:off x="919030" y="-1339"/>
                <a:ext cx="3808946" cy="802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Поставь будильник на утро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Разбуди меня завтра пораньше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Мне нужно встать завтра непоздно</a:t>
                </a:r>
              </a:p>
            </p:txBody>
          </p:sp>
          <p:pic>
            <p:nvPicPr>
              <p:cNvPr id="23" name="alarm.png" descr="alarm.png">
                <a:extLst>
                  <a:ext uri="{FF2B5EF4-FFF2-40B4-BE49-F238E27FC236}">
                    <a16:creationId xmlns:a16="http://schemas.microsoft.com/office/drawing/2014/main" id="{246797B7-7EC8-46DE-AF4A-04B252964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99932" cy="7999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AF2CEF87-A7ED-44B7-8896-2C098F132D24}"/>
                </a:ext>
              </a:extLst>
            </p:cNvPr>
            <p:cNvGrpSpPr/>
            <p:nvPr/>
          </p:nvGrpSpPr>
          <p:grpSpPr>
            <a:xfrm>
              <a:off x="254699" y="-1339"/>
              <a:ext cx="4066404" cy="802611"/>
              <a:chOff x="0" y="-1339"/>
              <a:chExt cx="4066403" cy="802610"/>
            </a:xfrm>
          </p:grpSpPr>
          <p:sp>
            <p:nvSpPr>
              <p:cNvPr id="20" name="Хочу заказать ужин…">
                <a:extLst>
                  <a:ext uri="{FF2B5EF4-FFF2-40B4-BE49-F238E27FC236}">
                    <a16:creationId xmlns:a16="http://schemas.microsoft.com/office/drawing/2014/main" id="{3DCA2433-00BC-4EDC-BBAA-251D75A59F77}"/>
                  </a:ext>
                </a:extLst>
              </p:cNvPr>
              <p:cNvSpPr txBox="1"/>
              <p:nvPr/>
            </p:nvSpPr>
            <p:spPr>
              <a:xfrm>
                <a:off x="840950" y="-1339"/>
                <a:ext cx="3225453" cy="802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7093" tIns="27093" rIns="27093" bIns="27093" numCol="1" anchor="ctr">
                <a:spAutoFit/>
              </a:bodyPr>
              <a:lstStyle/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Хочу заказать ужин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Нужна доставка еды на вечер</a:t>
                </a:r>
              </a:p>
              <a:p>
                <a:pPr defTabSz="1733930">
                  <a:lnSpc>
                    <a:spcPct val="90000"/>
                  </a:lnSpc>
                  <a:spcBef>
                    <a:spcPts val="0"/>
                  </a:spcBef>
                  <a:defRPr sz="1800" spc="0"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>
                    <a:latin typeface="Myriad Pro" panose="020B0503030403020204"/>
                  </a:rPr>
                  <a:t>Привези поесть на ночь </a:t>
                </a:r>
              </a:p>
            </p:txBody>
          </p:sp>
          <p:pic>
            <p:nvPicPr>
              <p:cNvPr id="21" name="food.png" descr="food.png">
                <a:extLst>
                  <a:ext uri="{FF2B5EF4-FFF2-40B4-BE49-F238E27FC236}">
                    <a16:creationId xmlns:a16="http://schemas.microsoft.com/office/drawing/2014/main" id="{547C59A5-AF05-4EB8-BAE0-1A5902E86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9966"/>
                <a:ext cx="643770" cy="7799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Мультиязычн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модели</a:t>
            </a:r>
          </a:p>
        </p:txBody>
      </p:sp>
      <p:sp>
        <p:nvSpPr>
          <p:cNvPr id="546" name="Предыдущий подход…"/>
          <p:cNvSpPr txBox="1"/>
          <p:nvPr/>
        </p:nvSpPr>
        <p:spPr>
          <a:xfrm>
            <a:off x="850900" y="787400"/>
            <a:ext cx="7442200" cy="47269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Предыдущий подход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Собственные модели для каждого языка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Подбор признаков и приниципов предобработки для каждого языка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/>
          </a:p>
          <a:p>
            <a:pPr>
              <a:lnSpc>
                <a:spcPct val="100000"/>
              </a:lnSpc>
              <a:spcBef>
                <a:spcPts val="1200"/>
              </a:spcBef>
              <a:defRPr>
                <a:solidFill>
                  <a:srgbClr val="2458A4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Современные подходы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Перенос обучения с языка на язык</a:t>
            </a:r>
          </a:p>
          <a:p>
            <a:pPr marL="914400" lvl="1" indent="-304800">
              <a:lnSpc>
                <a:spcPct val="100000"/>
              </a:lnSpc>
              <a:spcBef>
                <a:spcPts val="1200"/>
              </a:spcBef>
              <a:buClr>
                <a:srgbClr val="A8B6D7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Отображение пространства векторов на одном языке в другой язык</a:t>
            </a:r>
          </a:p>
          <a:p>
            <a:pPr marL="914400" lvl="1" indent="-304800">
              <a:lnSpc>
                <a:spcPct val="100000"/>
              </a:lnSpc>
              <a:spcBef>
                <a:spcPts val="1200"/>
              </a:spcBef>
              <a:buClr>
                <a:srgbClr val="A8B6D7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Одна языковая модель на несколько языков</a:t>
            </a:r>
          </a:p>
        </p:txBody>
      </p:sp>
    </p:spTree>
    <p:extLst>
      <p:ext uri="{BB962C8B-B14F-4D97-AF65-F5344CB8AC3E}">
        <p14:creationId xmlns:p14="http://schemas.microsoft.com/office/powerpoint/2010/main" val="326637718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549" name="Шаг 1. Выравнивание пространств двух языков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1. Выравнивание пространств двух языков</a:t>
            </a:r>
          </a:p>
        </p:txBody>
      </p:sp>
      <p:sp>
        <p:nvSpPr>
          <p:cNvPr id="550" name="Канонический корреляционный анализ [1]…"/>
          <p:cNvSpPr txBox="1"/>
          <p:nvPr/>
        </p:nvSpPr>
        <p:spPr>
          <a:xfrm>
            <a:off x="503899" y="1055208"/>
            <a:ext cx="4609989" cy="2533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685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2pPr>
          </a:lstStyle>
          <a:p>
            <a:r>
              <a:t>Канонический корреляционный анализ [1]</a:t>
            </a:r>
          </a:p>
          <a:p>
            <a:pPr lvl="1"/>
            <a:r>
              <a:t>Проекция двух пространств слов в одно общее пространство, так, чтобы корреляция между ними была максимальна </a:t>
            </a:r>
          </a:p>
        </p:txBody>
      </p:sp>
      <p:sp>
        <p:nvSpPr>
          <p:cNvPr id="551" name="Mikolov, Tomas, et al. &quot;Distributed representations of words and phrases and their compositionality.&quot;"/>
          <p:cNvSpPr txBox="1"/>
          <p:nvPr/>
        </p:nvSpPr>
        <p:spPr>
          <a:xfrm>
            <a:off x="451309" y="5281594"/>
            <a:ext cx="7653474" cy="1087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1) Faruqui, M., &amp; Dyer, C. Improving vector space word representations using multilingual correlation, EACL 2015</a:t>
            </a:r>
          </a:p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2) Kementchedjhieva, Y., Ruder, S., Cotterell, R., &amp; Søgaard, A., Generalizing Procrustes Analysis for Better Bilingual Dictionary Induction, CoNLL, 2018</a:t>
            </a:r>
          </a:p>
        </p:txBody>
      </p:sp>
      <p:sp>
        <p:nvSpPr>
          <p:cNvPr id="552" name="Oval"/>
          <p:cNvSpPr/>
          <p:nvPr/>
        </p:nvSpPr>
        <p:spPr>
          <a:xfrm>
            <a:off x="5190244" y="1324767"/>
            <a:ext cx="3657649" cy="3701987"/>
          </a:xfrm>
          <a:prstGeom prst="ellipse">
            <a:avLst/>
          </a:prstGeom>
          <a:ln w="25400">
            <a:solidFill>
              <a:srgbClr val="2557A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3" name="Circle"/>
          <p:cNvSpPr/>
          <p:nvPr/>
        </p:nvSpPr>
        <p:spPr>
          <a:xfrm>
            <a:off x="7919378" y="2183605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4" name="Circle"/>
          <p:cNvSpPr/>
          <p:nvPr/>
        </p:nvSpPr>
        <p:spPr>
          <a:xfrm>
            <a:off x="8033897" y="2435411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5" name="стол"/>
          <p:cNvSpPr txBox="1"/>
          <p:nvPr/>
        </p:nvSpPr>
        <p:spPr>
          <a:xfrm>
            <a:off x="7328311" y="2111625"/>
            <a:ext cx="503429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стол</a:t>
            </a:r>
          </a:p>
        </p:txBody>
      </p:sp>
      <p:sp>
        <p:nvSpPr>
          <p:cNvPr id="556" name="table"/>
          <p:cNvSpPr txBox="1"/>
          <p:nvPr/>
        </p:nvSpPr>
        <p:spPr>
          <a:xfrm>
            <a:off x="7428344" y="2376131"/>
            <a:ext cx="544882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table</a:t>
            </a:r>
          </a:p>
        </p:txBody>
      </p:sp>
      <p:sp>
        <p:nvSpPr>
          <p:cNvPr id="557" name="Circle"/>
          <p:cNvSpPr/>
          <p:nvPr/>
        </p:nvSpPr>
        <p:spPr>
          <a:xfrm>
            <a:off x="7899588" y="2997416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8" name="Circle"/>
          <p:cNvSpPr/>
          <p:nvPr/>
        </p:nvSpPr>
        <p:spPr>
          <a:xfrm>
            <a:off x="7982247" y="3689581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9" name="кот"/>
          <p:cNvSpPr txBox="1"/>
          <p:nvPr/>
        </p:nvSpPr>
        <p:spPr>
          <a:xfrm>
            <a:off x="7775508" y="3152967"/>
            <a:ext cx="403861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кот</a:t>
            </a:r>
          </a:p>
        </p:txBody>
      </p:sp>
      <p:sp>
        <p:nvSpPr>
          <p:cNvPr id="560" name="сat"/>
          <p:cNvSpPr txBox="1"/>
          <p:nvPr/>
        </p:nvSpPr>
        <p:spPr>
          <a:xfrm>
            <a:off x="7849836" y="3404773"/>
            <a:ext cx="369724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сat</a:t>
            </a:r>
          </a:p>
        </p:txBody>
      </p:sp>
      <p:sp>
        <p:nvSpPr>
          <p:cNvPr id="561" name="Circle"/>
          <p:cNvSpPr/>
          <p:nvPr/>
        </p:nvSpPr>
        <p:spPr>
          <a:xfrm>
            <a:off x="7449809" y="4574351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2" name="Circle"/>
          <p:cNvSpPr/>
          <p:nvPr/>
        </p:nvSpPr>
        <p:spPr>
          <a:xfrm>
            <a:off x="6958141" y="4574351"/>
            <a:ext cx="155702" cy="158302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3" name="есть"/>
          <p:cNvSpPr txBox="1"/>
          <p:nvPr/>
        </p:nvSpPr>
        <p:spPr>
          <a:xfrm>
            <a:off x="7268123" y="4303778"/>
            <a:ext cx="493675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есть</a:t>
            </a:r>
          </a:p>
        </p:txBody>
      </p:sp>
      <p:sp>
        <p:nvSpPr>
          <p:cNvPr id="564" name="eat"/>
          <p:cNvSpPr txBox="1"/>
          <p:nvPr/>
        </p:nvSpPr>
        <p:spPr>
          <a:xfrm>
            <a:off x="6820346" y="4303778"/>
            <a:ext cx="380493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eat</a:t>
            </a:r>
          </a:p>
        </p:txBody>
      </p:sp>
      <p:sp>
        <p:nvSpPr>
          <p:cNvPr id="565" name="Circle"/>
          <p:cNvSpPr/>
          <p:nvPr/>
        </p:nvSpPr>
        <p:spPr>
          <a:xfrm>
            <a:off x="6186730" y="2798754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6" name="Circle"/>
          <p:cNvSpPr/>
          <p:nvPr/>
        </p:nvSpPr>
        <p:spPr>
          <a:xfrm>
            <a:off x="6705772" y="2798754"/>
            <a:ext cx="155701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7" name="drink"/>
          <p:cNvSpPr txBox="1"/>
          <p:nvPr/>
        </p:nvSpPr>
        <p:spPr>
          <a:xfrm>
            <a:off x="6492550" y="2959789"/>
            <a:ext cx="551791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drink</a:t>
            </a:r>
          </a:p>
        </p:txBody>
      </p:sp>
      <p:sp>
        <p:nvSpPr>
          <p:cNvPr id="568" name="пить"/>
          <p:cNvSpPr txBox="1"/>
          <p:nvPr/>
        </p:nvSpPr>
        <p:spPr>
          <a:xfrm>
            <a:off x="6004336" y="2959789"/>
            <a:ext cx="519482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пить</a:t>
            </a:r>
          </a:p>
        </p:txBody>
      </p:sp>
      <p:sp>
        <p:nvSpPr>
          <p:cNvPr id="569" name="Circle"/>
          <p:cNvSpPr/>
          <p:nvPr/>
        </p:nvSpPr>
        <p:spPr>
          <a:xfrm>
            <a:off x="5497788" y="2502877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0" name="Circle"/>
          <p:cNvSpPr/>
          <p:nvPr/>
        </p:nvSpPr>
        <p:spPr>
          <a:xfrm>
            <a:off x="5542347" y="3169642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1" name="чай"/>
          <p:cNvSpPr txBox="1"/>
          <p:nvPr/>
        </p:nvSpPr>
        <p:spPr>
          <a:xfrm>
            <a:off x="5348207" y="2645728"/>
            <a:ext cx="429464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чай</a:t>
            </a:r>
          </a:p>
        </p:txBody>
      </p:sp>
      <p:sp>
        <p:nvSpPr>
          <p:cNvPr id="572" name="tea"/>
          <p:cNvSpPr txBox="1"/>
          <p:nvPr/>
        </p:nvSpPr>
        <p:spPr>
          <a:xfrm>
            <a:off x="5430155" y="2884834"/>
            <a:ext cx="380086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tea</a:t>
            </a:r>
          </a:p>
        </p:txBody>
      </p:sp>
      <p:sp>
        <p:nvSpPr>
          <p:cNvPr id="573" name="Circle"/>
          <p:cNvSpPr/>
          <p:nvPr/>
        </p:nvSpPr>
        <p:spPr>
          <a:xfrm>
            <a:off x="5992246" y="1841069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ABB6C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4" name="Circle"/>
          <p:cNvSpPr/>
          <p:nvPr/>
        </p:nvSpPr>
        <p:spPr>
          <a:xfrm>
            <a:off x="5782269" y="2080394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5" name="кофе"/>
          <p:cNvSpPr txBox="1"/>
          <p:nvPr/>
        </p:nvSpPr>
        <p:spPr>
          <a:xfrm>
            <a:off x="6167562" y="1769089"/>
            <a:ext cx="554026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кофе</a:t>
            </a:r>
          </a:p>
        </p:txBody>
      </p:sp>
      <p:sp>
        <p:nvSpPr>
          <p:cNvPr id="576" name="coffee"/>
          <p:cNvSpPr txBox="1"/>
          <p:nvPr/>
        </p:nvSpPr>
        <p:spPr>
          <a:xfrm>
            <a:off x="5955771" y="2008415"/>
            <a:ext cx="635102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coffee</a:t>
            </a:r>
          </a:p>
        </p:txBody>
      </p:sp>
      <p:sp>
        <p:nvSpPr>
          <p:cNvPr id="577" name="Circle"/>
          <p:cNvSpPr/>
          <p:nvPr/>
        </p:nvSpPr>
        <p:spPr>
          <a:xfrm>
            <a:off x="6986543" y="3616737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8" name="Circle"/>
          <p:cNvSpPr/>
          <p:nvPr/>
        </p:nvSpPr>
        <p:spPr>
          <a:xfrm>
            <a:off x="6330970" y="3616737"/>
            <a:ext cx="155702" cy="158302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9" name="street"/>
          <p:cNvSpPr txBox="1"/>
          <p:nvPr/>
        </p:nvSpPr>
        <p:spPr>
          <a:xfrm>
            <a:off x="6115778" y="3783940"/>
            <a:ext cx="597308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street</a:t>
            </a:r>
          </a:p>
        </p:txBody>
      </p:sp>
      <p:sp>
        <p:nvSpPr>
          <p:cNvPr id="580" name="улица"/>
          <p:cNvSpPr txBox="1"/>
          <p:nvPr/>
        </p:nvSpPr>
        <p:spPr>
          <a:xfrm>
            <a:off x="6737928" y="3783940"/>
            <a:ext cx="634493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улица</a:t>
            </a:r>
          </a:p>
        </p:txBody>
      </p:sp>
    </p:spTree>
    <p:extLst>
      <p:ext uri="{BB962C8B-B14F-4D97-AF65-F5344CB8AC3E}">
        <p14:creationId xmlns:p14="http://schemas.microsoft.com/office/powerpoint/2010/main" val="39710946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583" name="Шаг 1. Выравнивание пространств двух языков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1. Выравнивание пространств двух языков</a:t>
            </a:r>
          </a:p>
        </p:txBody>
      </p:sp>
      <p:sp>
        <p:nvSpPr>
          <p:cNvPr id="584" name="Преобразование прокруста [2]…"/>
          <p:cNvSpPr txBox="1"/>
          <p:nvPr/>
        </p:nvSpPr>
        <p:spPr>
          <a:xfrm>
            <a:off x="503899" y="1055208"/>
            <a:ext cx="4605161" cy="2533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  <a:lvl2pPr marL="685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2pPr>
          </a:lstStyle>
          <a:p>
            <a:r>
              <a:t>Преобразование прокруста [2]</a:t>
            </a:r>
          </a:p>
          <a:p>
            <a:pPr lvl="1"/>
            <a:r>
              <a:t>Растягиваем и поворачиваем пространство слов одного языка, так, чтобы оно совпало с пространством слов другого языка</a:t>
            </a:r>
          </a:p>
        </p:txBody>
      </p:sp>
      <p:sp>
        <p:nvSpPr>
          <p:cNvPr id="585" name="Mikolov, Tomas, et al. &quot;Distributed representations of words and phrases and their compositionality.&quot;"/>
          <p:cNvSpPr txBox="1"/>
          <p:nvPr/>
        </p:nvSpPr>
        <p:spPr>
          <a:xfrm>
            <a:off x="451309" y="5281594"/>
            <a:ext cx="7653474" cy="10872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1) Faruqui, M., &amp; Dyer, C. Improving vector space word representations using multilingual correlation, EACL 2015</a:t>
            </a:r>
          </a:p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2) Kementchedjhieva, Y., Ruder, S., Cotterell, R., &amp; Søgaard, A., Generalizing Procrustes Analysis for Better Bilingual Dictionary Induction, CoNLL, 2018</a:t>
            </a:r>
          </a:p>
        </p:txBody>
      </p:sp>
      <p:sp>
        <p:nvSpPr>
          <p:cNvPr id="586" name="Oval"/>
          <p:cNvSpPr/>
          <p:nvPr/>
        </p:nvSpPr>
        <p:spPr>
          <a:xfrm>
            <a:off x="5190244" y="1324767"/>
            <a:ext cx="3657649" cy="3701987"/>
          </a:xfrm>
          <a:prstGeom prst="ellipse">
            <a:avLst/>
          </a:prstGeom>
          <a:ln w="25400">
            <a:solidFill>
              <a:srgbClr val="2557A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7919378" y="2183605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8033897" y="2435411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9" name="стол"/>
          <p:cNvSpPr txBox="1"/>
          <p:nvPr/>
        </p:nvSpPr>
        <p:spPr>
          <a:xfrm>
            <a:off x="7328311" y="2111625"/>
            <a:ext cx="503429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стол</a:t>
            </a:r>
          </a:p>
        </p:txBody>
      </p:sp>
      <p:sp>
        <p:nvSpPr>
          <p:cNvPr id="590" name="table"/>
          <p:cNvSpPr txBox="1"/>
          <p:nvPr/>
        </p:nvSpPr>
        <p:spPr>
          <a:xfrm>
            <a:off x="7428344" y="2376131"/>
            <a:ext cx="544882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table</a:t>
            </a:r>
          </a:p>
        </p:txBody>
      </p:sp>
      <p:sp>
        <p:nvSpPr>
          <p:cNvPr id="591" name="Circle"/>
          <p:cNvSpPr/>
          <p:nvPr/>
        </p:nvSpPr>
        <p:spPr>
          <a:xfrm>
            <a:off x="7899588" y="2997416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7982247" y="3689581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3" name="кот"/>
          <p:cNvSpPr txBox="1"/>
          <p:nvPr/>
        </p:nvSpPr>
        <p:spPr>
          <a:xfrm>
            <a:off x="7775508" y="3152967"/>
            <a:ext cx="403861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кот</a:t>
            </a:r>
          </a:p>
        </p:txBody>
      </p:sp>
      <p:sp>
        <p:nvSpPr>
          <p:cNvPr id="594" name="сat"/>
          <p:cNvSpPr txBox="1"/>
          <p:nvPr/>
        </p:nvSpPr>
        <p:spPr>
          <a:xfrm>
            <a:off x="7849836" y="3404773"/>
            <a:ext cx="369724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сat</a:t>
            </a:r>
          </a:p>
        </p:txBody>
      </p:sp>
      <p:sp>
        <p:nvSpPr>
          <p:cNvPr id="595" name="Circle"/>
          <p:cNvSpPr/>
          <p:nvPr/>
        </p:nvSpPr>
        <p:spPr>
          <a:xfrm>
            <a:off x="7449809" y="4574351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6958141" y="4574351"/>
            <a:ext cx="155702" cy="158302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7" name="есть"/>
          <p:cNvSpPr txBox="1"/>
          <p:nvPr/>
        </p:nvSpPr>
        <p:spPr>
          <a:xfrm>
            <a:off x="7268123" y="4303778"/>
            <a:ext cx="493675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есть</a:t>
            </a:r>
          </a:p>
        </p:txBody>
      </p:sp>
      <p:sp>
        <p:nvSpPr>
          <p:cNvPr id="598" name="eat"/>
          <p:cNvSpPr txBox="1"/>
          <p:nvPr/>
        </p:nvSpPr>
        <p:spPr>
          <a:xfrm>
            <a:off x="6820346" y="4303778"/>
            <a:ext cx="380493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eat</a:t>
            </a:r>
          </a:p>
        </p:txBody>
      </p:sp>
      <p:sp>
        <p:nvSpPr>
          <p:cNvPr id="599" name="Circle"/>
          <p:cNvSpPr/>
          <p:nvPr/>
        </p:nvSpPr>
        <p:spPr>
          <a:xfrm>
            <a:off x="6186730" y="2798754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6705772" y="2798754"/>
            <a:ext cx="155701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1" name="drink"/>
          <p:cNvSpPr txBox="1"/>
          <p:nvPr/>
        </p:nvSpPr>
        <p:spPr>
          <a:xfrm>
            <a:off x="6492550" y="2959789"/>
            <a:ext cx="551791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drink</a:t>
            </a:r>
          </a:p>
        </p:txBody>
      </p:sp>
      <p:sp>
        <p:nvSpPr>
          <p:cNvPr id="602" name="пить"/>
          <p:cNvSpPr txBox="1"/>
          <p:nvPr/>
        </p:nvSpPr>
        <p:spPr>
          <a:xfrm>
            <a:off x="6004336" y="2959789"/>
            <a:ext cx="519482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пить</a:t>
            </a:r>
          </a:p>
        </p:txBody>
      </p:sp>
      <p:sp>
        <p:nvSpPr>
          <p:cNvPr id="603" name="Circle"/>
          <p:cNvSpPr/>
          <p:nvPr/>
        </p:nvSpPr>
        <p:spPr>
          <a:xfrm>
            <a:off x="5497788" y="2502877"/>
            <a:ext cx="155702" cy="158303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4" name="Circle"/>
          <p:cNvSpPr/>
          <p:nvPr/>
        </p:nvSpPr>
        <p:spPr>
          <a:xfrm>
            <a:off x="5542347" y="3169642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5" name="чай"/>
          <p:cNvSpPr txBox="1"/>
          <p:nvPr/>
        </p:nvSpPr>
        <p:spPr>
          <a:xfrm>
            <a:off x="5348207" y="2645728"/>
            <a:ext cx="429464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чай</a:t>
            </a:r>
          </a:p>
        </p:txBody>
      </p:sp>
      <p:sp>
        <p:nvSpPr>
          <p:cNvPr id="606" name="tea"/>
          <p:cNvSpPr txBox="1"/>
          <p:nvPr/>
        </p:nvSpPr>
        <p:spPr>
          <a:xfrm>
            <a:off x="5430155" y="2884834"/>
            <a:ext cx="380086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tea</a:t>
            </a:r>
          </a:p>
        </p:txBody>
      </p:sp>
      <p:sp>
        <p:nvSpPr>
          <p:cNvPr id="607" name="Circle"/>
          <p:cNvSpPr/>
          <p:nvPr/>
        </p:nvSpPr>
        <p:spPr>
          <a:xfrm>
            <a:off x="5992246" y="1841069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ABB6C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8" name="Circle"/>
          <p:cNvSpPr/>
          <p:nvPr/>
        </p:nvSpPr>
        <p:spPr>
          <a:xfrm>
            <a:off x="5782269" y="2080394"/>
            <a:ext cx="155702" cy="158303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9" name="кофе"/>
          <p:cNvSpPr txBox="1"/>
          <p:nvPr/>
        </p:nvSpPr>
        <p:spPr>
          <a:xfrm>
            <a:off x="6167562" y="1769089"/>
            <a:ext cx="554026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кофе</a:t>
            </a:r>
          </a:p>
        </p:txBody>
      </p:sp>
      <p:sp>
        <p:nvSpPr>
          <p:cNvPr id="610" name="coffee"/>
          <p:cNvSpPr txBox="1"/>
          <p:nvPr/>
        </p:nvSpPr>
        <p:spPr>
          <a:xfrm>
            <a:off x="5955771" y="2008415"/>
            <a:ext cx="635102" cy="302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coffee</a:t>
            </a:r>
          </a:p>
        </p:txBody>
      </p:sp>
      <p:sp>
        <p:nvSpPr>
          <p:cNvPr id="611" name="Circle"/>
          <p:cNvSpPr/>
          <p:nvPr/>
        </p:nvSpPr>
        <p:spPr>
          <a:xfrm>
            <a:off x="6986543" y="3616737"/>
            <a:ext cx="155702" cy="158302"/>
          </a:xfrm>
          <a:prstGeom prst="ellipse">
            <a:avLst/>
          </a:prstGeom>
          <a:solidFill>
            <a:srgbClr val="ABB6CA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6330970" y="3616737"/>
            <a:ext cx="155702" cy="158302"/>
          </a:xfrm>
          <a:prstGeom prst="ellipse">
            <a:avLst/>
          </a:prstGeom>
          <a:solidFill>
            <a:srgbClr val="A42159"/>
          </a:solidFill>
          <a:ln w="3175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3" name="street"/>
          <p:cNvSpPr txBox="1"/>
          <p:nvPr/>
        </p:nvSpPr>
        <p:spPr>
          <a:xfrm>
            <a:off x="6115778" y="3783940"/>
            <a:ext cx="597308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street</a:t>
            </a:r>
          </a:p>
        </p:txBody>
      </p:sp>
      <p:sp>
        <p:nvSpPr>
          <p:cNvPr id="614" name="улица"/>
          <p:cNvSpPr txBox="1"/>
          <p:nvPr/>
        </p:nvSpPr>
        <p:spPr>
          <a:xfrm>
            <a:off x="6737928" y="3783940"/>
            <a:ext cx="634493" cy="3022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улица</a:t>
            </a:r>
          </a:p>
        </p:txBody>
      </p:sp>
    </p:spTree>
    <p:extLst>
      <p:ext uri="{BB962C8B-B14F-4D97-AF65-F5344CB8AC3E}">
        <p14:creationId xmlns:p14="http://schemas.microsoft.com/office/powerpoint/2010/main" val="22388861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617" name="Шаг 2. Обучаем модель на исходном языке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2. Обучаем модель на исходном языке</a:t>
            </a:r>
          </a:p>
        </p:txBody>
      </p:sp>
      <p:grpSp>
        <p:nvGrpSpPr>
          <p:cNvPr id="621" name="Group"/>
          <p:cNvGrpSpPr/>
          <p:nvPr/>
        </p:nvGrpSpPr>
        <p:grpSpPr>
          <a:xfrm>
            <a:off x="7573271" y="2517226"/>
            <a:ext cx="406338" cy="1974590"/>
            <a:chOff x="0" y="0"/>
            <a:chExt cx="406336" cy="1974588"/>
          </a:xfrm>
        </p:grpSpPr>
        <p:sp>
          <p:nvSpPr>
            <p:cNvPr id="618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 flipV="1">
              <a:off x="203168" y="518583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6448849" y="2517226"/>
            <a:ext cx="406337" cy="1974590"/>
            <a:chOff x="0" y="0"/>
            <a:chExt cx="406336" cy="1974588"/>
          </a:xfrm>
        </p:grpSpPr>
        <p:sp>
          <p:nvSpPr>
            <p:cNvPr id="622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3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5324426" y="2517226"/>
            <a:ext cx="406338" cy="1974590"/>
            <a:chOff x="0" y="0"/>
            <a:chExt cx="406336" cy="1974588"/>
          </a:xfrm>
        </p:grpSpPr>
        <p:sp>
          <p:nvSpPr>
            <p:cNvPr id="626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7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4200002" y="2517226"/>
            <a:ext cx="406338" cy="1974590"/>
            <a:chOff x="0" y="0"/>
            <a:chExt cx="406336" cy="1974588"/>
          </a:xfrm>
        </p:grpSpPr>
        <p:sp>
          <p:nvSpPr>
            <p:cNvPr id="630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1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 flipV="1">
              <a:off x="203168" y="531438"/>
              <a:ext cx="1" cy="402935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3075579" y="2517226"/>
            <a:ext cx="406338" cy="1974590"/>
            <a:chOff x="0" y="0"/>
            <a:chExt cx="406336" cy="1974588"/>
          </a:xfrm>
        </p:grpSpPr>
        <p:sp>
          <p:nvSpPr>
            <p:cNvPr id="634" name="Rectangle"/>
            <p:cNvSpPr/>
            <p:nvPr/>
          </p:nvSpPr>
          <p:spPr>
            <a:xfrm>
              <a:off x="38664" y="1030075"/>
              <a:ext cx="329008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5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 flipV="1">
              <a:off x="203168" y="515369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1951156" y="2517226"/>
            <a:ext cx="406338" cy="1974590"/>
            <a:chOff x="0" y="0"/>
            <a:chExt cx="406336" cy="1974588"/>
          </a:xfrm>
        </p:grpSpPr>
        <p:sp>
          <p:nvSpPr>
            <p:cNvPr id="638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 flipV="1">
              <a:off x="203168" y="521797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44" name="Group"/>
          <p:cNvGrpSpPr/>
          <p:nvPr/>
        </p:nvGrpSpPr>
        <p:grpSpPr>
          <a:xfrm>
            <a:off x="2591171" y="2642005"/>
            <a:ext cx="250732" cy="152203"/>
            <a:chOff x="0" y="0"/>
            <a:chExt cx="250731" cy="152201"/>
          </a:xfrm>
        </p:grpSpPr>
        <p:sp>
          <p:nvSpPr>
            <p:cNvPr id="642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3715594" y="2642005"/>
            <a:ext cx="250732" cy="152203"/>
            <a:chOff x="0" y="0"/>
            <a:chExt cx="250731" cy="152201"/>
          </a:xfrm>
        </p:grpSpPr>
        <p:sp>
          <p:nvSpPr>
            <p:cNvPr id="645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4840017" y="2642005"/>
            <a:ext cx="250732" cy="152203"/>
            <a:chOff x="0" y="0"/>
            <a:chExt cx="250731" cy="152201"/>
          </a:xfrm>
        </p:grpSpPr>
        <p:sp>
          <p:nvSpPr>
            <p:cNvPr id="648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53" name="Group"/>
          <p:cNvGrpSpPr/>
          <p:nvPr/>
        </p:nvGrpSpPr>
        <p:grpSpPr>
          <a:xfrm>
            <a:off x="5964440" y="2642005"/>
            <a:ext cx="250732" cy="152203"/>
            <a:chOff x="0" y="0"/>
            <a:chExt cx="250731" cy="152201"/>
          </a:xfrm>
        </p:grpSpPr>
        <p:sp>
          <p:nvSpPr>
            <p:cNvPr id="651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56" name="Group"/>
          <p:cNvGrpSpPr/>
          <p:nvPr/>
        </p:nvGrpSpPr>
        <p:grpSpPr>
          <a:xfrm>
            <a:off x="7088863" y="2642005"/>
            <a:ext cx="250732" cy="152203"/>
            <a:chOff x="0" y="0"/>
            <a:chExt cx="250731" cy="152201"/>
          </a:xfrm>
        </p:grpSpPr>
        <p:sp>
          <p:nvSpPr>
            <p:cNvPr id="654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sp>
        <p:nvSpPr>
          <p:cNvPr id="657" name="👎🏾"/>
          <p:cNvSpPr txBox="1"/>
          <p:nvPr/>
        </p:nvSpPr>
        <p:spPr>
          <a:xfrm>
            <a:off x="2444786" y="1205240"/>
            <a:ext cx="500073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👎🏾</a:t>
            </a:r>
          </a:p>
        </p:txBody>
      </p:sp>
      <p:sp>
        <p:nvSpPr>
          <p:cNvPr id="658" name="👍🏾"/>
          <p:cNvSpPr txBox="1"/>
          <p:nvPr/>
        </p:nvSpPr>
        <p:spPr>
          <a:xfrm>
            <a:off x="1292873" y="1154440"/>
            <a:ext cx="500074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👍🏾</a:t>
            </a:r>
          </a:p>
        </p:txBody>
      </p:sp>
      <p:sp>
        <p:nvSpPr>
          <p:cNvPr id="659" name="Line"/>
          <p:cNvSpPr/>
          <p:nvPr/>
        </p:nvSpPr>
        <p:spPr>
          <a:xfrm flipH="1" flipV="1">
            <a:off x="17369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V="1">
            <a:off x="22830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61" name="I"/>
          <p:cNvSpPr txBox="1"/>
          <p:nvPr/>
        </p:nvSpPr>
        <p:spPr>
          <a:xfrm>
            <a:off x="1989821" y="4791601"/>
            <a:ext cx="32900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</a:t>
            </a:r>
          </a:p>
        </p:txBody>
      </p:sp>
      <p:sp>
        <p:nvSpPr>
          <p:cNvPr id="662" name="liked"/>
          <p:cNvSpPr txBox="1"/>
          <p:nvPr/>
        </p:nvSpPr>
        <p:spPr>
          <a:xfrm>
            <a:off x="2978414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liked</a:t>
            </a:r>
          </a:p>
        </p:txBody>
      </p:sp>
      <p:sp>
        <p:nvSpPr>
          <p:cNvPr id="663" name="the"/>
          <p:cNvSpPr txBox="1"/>
          <p:nvPr/>
        </p:nvSpPr>
        <p:spPr>
          <a:xfrm>
            <a:off x="4102837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the</a:t>
            </a:r>
          </a:p>
        </p:txBody>
      </p:sp>
      <p:sp>
        <p:nvSpPr>
          <p:cNvPr id="664" name="film"/>
          <p:cNvSpPr txBox="1"/>
          <p:nvPr/>
        </p:nvSpPr>
        <p:spPr>
          <a:xfrm>
            <a:off x="5227260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film</a:t>
            </a:r>
          </a:p>
        </p:txBody>
      </p:sp>
      <p:sp>
        <p:nvSpPr>
          <p:cNvPr id="665" name="last"/>
          <p:cNvSpPr txBox="1"/>
          <p:nvPr/>
        </p:nvSpPr>
        <p:spPr>
          <a:xfrm>
            <a:off x="6351683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last</a:t>
            </a:r>
          </a:p>
        </p:txBody>
      </p:sp>
      <p:sp>
        <p:nvSpPr>
          <p:cNvPr id="666" name="night"/>
          <p:cNvSpPr txBox="1"/>
          <p:nvPr/>
        </p:nvSpPr>
        <p:spPr>
          <a:xfrm>
            <a:off x="7425256" y="4791601"/>
            <a:ext cx="7023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299408400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669" name="Шаг 3. Используем модель на целевом языке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3. Используем модель на целевом языке</a:t>
            </a:r>
          </a:p>
        </p:txBody>
      </p:sp>
      <p:sp>
        <p:nvSpPr>
          <p:cNvPr id="670" name="Мне"/>
          <p:cNvSpPr txBox="1"/>
          <p:nvPr/>
        </p:nvSpPr>
        <p:spPr>
          <a:xfrm>
            <a:off x="1853991" y="4791601"/>
            <a:ext cx="6006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Мне</a:t>
            </a:r>
          </a:p>
        </p:txBody>
      </p:sp>
      <p:sp>
        <p:nvSpPr>
          <p:cNvPr id="671" name="совсем"/>
          <p:cNvSpPr txBox="1"/>
          <p:nvPr/>
        </p:nvSpPr>
        <p:spPr>
          <a:xfrm>
            <a:off x="2837495" y="4791601"/>
            <a:ext cx="88250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совсем</a:t>
            </a:r>
          </a:p>
        </p:txBody>
      </p:sp>
      <p:sp>
        <p:nvSpPr>
          <p:cNvPr id="672" name="не"/>
          <p:cNvSpPr txBox="1"/>
          <p:nvPr/>
        </p:nvSpPr>
        <p:spPr>
          <a:xfrm>
            <a:off x="4102837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не</a:t>
            </a:r>
          </a:p>
        </p:txBody>
      </p:sp>
      <p:sp>
        <p:nvSpPr>
          <p:cNvPr id="673" name="понравился"/>
          <p:cNvSpPr txBox="1"/>
          <p:nvPr/>
        </p:nvSpPr>
        <p:spPr>
          <a:xfrm>
            <a:off x="4772640" y="4791601"/>
            <a:ext cx="150990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понравился</a:t>
            </a:r>
          </a:p>
        </p:txBody>
      </p:sp>
      <p:sp>
        <p:nvSpPr>
          <p:cNvPr id="674" name="фильм"/>
          <p:cNvSpPr txBox="1"/>
          <p:nvPr/>
        </p:nvSpPr>
        <p:spPr>
          <a:xfrm>
            <a:off x="6210765" y="4791601"/>
            <a:ext cx="882505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фильм</a:t>
            </a:r>
          </a:p>
        </p:txBody>
      </p:sp>
      <p:sp>
        <p:nvSpPr>
          <p:cNvPr id="675" name="…"/>
          <p:cNvSpPr txBox="1"/>
          <p:nvPr/>
        </p:nvSpPr>
        <p:spPr>
          <a:xfrm>
            <a:off x="7425256" y="4791601"/>
            <a:ext cx="7023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7573271" y="2517226"/>
            <a:ext cx="406338" cy="1974590"/>
            <a:chOff x="0" y="0"/>
            <a:chExt cx="406336" cy="1974588"/>
          </a:xfrm>
        </p:grpSpPr>
        <p:sp>
          <p:nvSpPr>
            <p:cNvPr id="676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7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 flipV="1">
              <a:off x="203168" y="518583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6448849" y="2517226"/>
            <a:ext cx="406337" cy="1974590"/>
            <a:chOff x="0" y="0"/>
            <a:chExt cx="406336" cy="1974588"/>
          </a:xfrm>
        </p:grpSpPr>
        <p:sp>
          <p:nvSpPr>
            <p:cNvPr id="680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5324426" y="2517226"/>
            <a:ext cx="406338" cy="1974590"/>
            <a:chOff x="0" y="0"/>
            <a:chExt cx="406336" cy="1974588"/>
          </a:xfrm>
        </p:grpSpPr>
        <p:sp>
          <p:nvSpPr>
            <p:cNvPr id="684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4200002" y="2517226"/>
            <a:ext cx="406338" cy="1974590"/>
            <a:chOff x="0" y="0"/>
            <a:chExt cx="406336" cy="1974588"/>
          </a:xfrm>
        </p:grpSpPr>
        <p:sp>
          <p:nvSpPr>
            <p:cNvPr id="688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 flipV="1">
              <a:off x="203168" y="531438"/>
              <a:ext cx="1" cy="402935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95" name="Group"/>
          <p:cNvGrpSpPr/>
          <p:nvPr/>
        </p:nvGrpSpPr>
        <p:grpSpPr>
          <a:xfrm>
            <a:off x="3075579" y="2517226"/>
            <a:ext cx="406338" cy="1974590"/>
            <a:chOff x="0" y="0"/>
            <a:chExt cx="406336" cy="1974588"/>
          </a:xfrm>
        </p:grpSpPr>
        <p:sp>
          <p:nvSpPr>
            <p:cNvPr id="692" name="Rectangle"/>
            <p:cNvSpPr/>
            <p:nvPr/>
          </p:nvSpPr>
          <p:spPr>
            <a:xfrm>
              <a:off x="38664" y="1030075"/>
              <a:ext cx="329008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3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203168" y="515369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699" name="Group"/>
          <p:cNvGrpSpPr/>
          <p:nvPr/>
        </p:nvGrpSpPr>
        <p:grpSpPr>
          <a:xfrm>
            <a:off x="1951156" y="2517226"/>
            <a:ext cx="406338" cy="1974590"/>
            <a:chOff x="0" y="0"/>
            <a:chExt cx="406336" cy="1974588"/>
          </a:xfrm>
        </p:grpSpPr>
        <p:sp>
          <p:nvSpPr>
            <p:cNvPr id="696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7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203168" y="521797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02" name="Group"/>
          <p:cNvGrpSpPr/>
          <p:nvPr/>
        </p:nvGrpSpPr>
        <p:grpSpPr>
          <a:xfrm>
            <a:off x="2591171" y="2642005"/>
            <a:ext cx="250732" cy="152203"/>
            <a:chOff x="0" y="0"/>
            <a:chExt cx="250731" cy="152201"/>
          </a:xfrm>
        </p:grpSpPr>
        <p:sp>
          <p:nvSpPr>
            <p:cNvPr id="700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05" name="Group"/>
          <p:cNvGrpSpPr/>
          <p:nvPr/>
        </p:nvGrpSpPr>
        <p:grpSpPr>
          <a:xfrm>
            <a:off x="3715594" y="2642005"/>
            <a:ext cx="250732" cy="152203"/>
            <a:chOff x="0" y="0"/>
            <a:chExt cx="250731" cy="152201"/>
          </a:xfrm>
        </p:grpSpPr>
        <p:sp>
          <p:nvSpPr>
            <p:cNvPr id="703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08" name="Group"/>
          <p:cNvGrpSpPr/>
          <p:nvPr/>
        </p:nvGrpSpPr>
        <p:grpSpPr>
          <a:xfrm>
            <a:off x="4840017" y="2642005"/>
            <a:ext cx="250732" cy="152203"/>
            <a:chOff x="0" y="0"/>
            <a:chExt cx="250731" cy="152201"/>
          </a:xfrm>
        </p:grpSpPr>
        <p:sp>
          <p:nvSpPr>
            <p:cNvPr id="706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11" name="Group"/>
          <p:cNvGrpSpPr/>
          <p:nvPr/>
        </p:nvGrpSpPr>
        <p:grpSpPr>
          <a:xfrm>
            <a:off x="5964440" y="2642005"/>
            <a:ext cx="250732" cy="152203"/>
            <a:chOff x="0" y="0"/>
            <a:chExt cx="250731" cy="152201"/>
          </a:xfrm>
        </p:grpSpPr>
        <p:sp>
          <p:nvSpPr>
            <p:cNvPr id="709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14" name="Group"/>
          <p:cNvGrpSpPr/>
          <p:nvPr/>
        </p:nvGrpSpPr>
        <p:grpSpPr>
          <a:xfrm>
            <a:off x="7088863" y="2642005"/>
            <a:ext cx="250732" cy="152203"/>
            <a:chOff x="0" y="0"/>
            <a:chExt cx="250731" cy="152201"/>
          </a:xfrm>
        </p:grpSpPr>
        <p:sp>
          <p:nvSpPr>
            <p:cNvPr id="712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sp>
        <p:nvSpPr>
          <p:cNvPr id="715" name="👎🏾"/>
          <p:cNvSpPr txBox="1"/>
          <p:nvPr/>
        </p:nvSpPr>
        <p:spPr>
          <a:xfrm>
            <a:off x="2444786" y="1205240"/>
            <a:ext cx="500073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👎🏾</a:t>
            </a:r>
          </a:p>
        </p:txBody>
      </p:sp>
      <p:sp>
        <p:nvSpPr>
          <p:cNvPr id="716" name="👍🏾"/>
          <p:cNvSpPr txBox="1"/>
          <p:nvPr/>
        </p:nvSpPr>
        <p:spPr>
          <a:xfrm>
            <a:off x="1292873" y="1154440"/>
            <a:ext cx="500074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👍🏾</a:t>
            </a:r>
          </a:p>
        </p:txBody>
      </p:sp>
      <p:sp>
        <p:nvSpPr>
          <p:cNvPr id="717" name="Line"/>
          <p:cNvSpPr/>
          <p:nvPr/>
        </p:nvSpPr>
        <p:spPr>
          <a:xfrm flipH="1" flipV="1">
            <a:off x="17369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18" name="Line"/>
          <p:cNvSpPr/>
          <p:nvPr/>
        </p:nvSpPr>
        <p:spPr>
          <a:xfrm flipV="1">
            <a:off x="22830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3518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721" name="Шаг 3. Используем модель на целевом языке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3. Используем модель на целевом языке</a:t>
            </a:r>
          </a:p>
        </p:txBody>
      </p:sp>
      <p:sp>
        <p:nvSpPr>
          <p:cNvPr id="722" name="Мне"/>
          <p:cNvSpPr txBox="1"/>
          <p:nvPr/>
        </p:nvSpPr>
        <p:spPr>
          <a:xfrm>
            <a:off x="1853991" y="4791601"/>
            <a:ext cx="6006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Мне</a:t>
            </a:r>
          </a:p>
        </p:txBody>
      </p:sp>
      <p:sp>
        <p:nvSpPr>
          <p:cNvPr id="723" name="совсем"/>
          <p:cNvSpPr txBox="1"/>
          <p:nvPr/>
        </p:nvSpPr>
        <p:spPr>
          <a:xfrm>
            <a:off x="2837495" y="4791601"/>
            <a:ext cx="88250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совсем</a:t>
            </a:r>
          </a:p>
        </p:txBody>
      </p:sp>
      <p:sp>
        <p:nvSpPr>
          <p:cNvPr id="724" name="не"/>
          <p:cNvSpPr txBox="1"/>
          <p:nvPr/>
        </p:nvSpPr>
        <p:spPr>
          <a:xfrm>
            <a:off x="4102837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не</a:t>
            </a:r>
          </a:p>
        </p:txBody>
      </p:sp>
      <p:sp>
        <p:nvSpPr>
          <p:cNvPr id="725" name="понравился"/>
          <p:cNvSpPr txBox="1"/>
          <p:nvPr/>
        </p:nvSpPr>
        <p:spPr>
          <a:xfrm>
            <a:off x="4772640" y="4791601"/>
            <a:ext cx="150990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понравился</a:t>
            </a:r>
          </a:p>
        </p:txBody>
      </p:sp>
      <p:sp>
        <p:nvSpPr>
          <p:cNvPr id="726" name="фильм"/>
          <p:cNvSpPr txBox="1"/>
          <p:nvPr/>
        </p:nvSpPr>
        <p:spPr>
          <a:xfrm>
            <a:off x="6210765" y="4791601"/>
            <a:ext cx="882505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фильм</a:t>
            </a:r>
          </a:p>
        </p:txBody>
      </p:sp>
      <p:sp>
        <p:nvSpPr>
          <p:cNvPr id="727" name="…"/>
          <p:cNvSpPr txBox="1"/>
          <p:nvPr/>
        </p:nvSpPr>
        <p:spPr>
          <a:xfrm>
            <a:off x="7425256" y="4791601"/>
            <a:ext cx="7023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grpSp>
        <p:nvGrpSpPr>
          <p:cNvPr id="731" name="Group"/>
          <p:cNvGrpSpPr/>
          <p:nvPr/>
        </p:nvGrpSpPr>
        <p:grpSpPr>
          <a:xfrm>
            <a:off x="7573271" y="2517226"/>
            <a:ext cx="406338" cy="1974590"/>
            <a:chOff x="0" y="0"/>
            <a:chExt cx="406336" cy="1974588"/>
          </a:xfrm>
        </p:grpSpPr>
        <p:sp>
          <p:nvSpPr>
            <p:cNvPr id="728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 flipV="1">
              <a:off x="203168" y="518583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35" name="Group"/>
          <p:cNvGrpSpPr/>
          <p:nvPr/>
        </p:nvGrpSpPr>
        <p:grpSpPr>
          <a:xfrm>
            <a:off x="6448849" y="2517226"/>
            <a:ext cx="406337" cy="1974590"/>
            <a:chOff x="0" y="0"/>
            <a:chExt cx="406336" cy="1974588"/>
          </a:xfrm>
        </p:grpSpPr>
        <p:sp>
          <p:nvSpPr>
            <p:cNvPr id="732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3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39" name="Group"/>
          <p:cNvGrpSpPr/>
          <p:nvPr/>
        </p:nvGrpSpPr>
        <p:grpSpPr>
          <a:xfrm>
            <a:off x="5324426" y="2517226"/>
            <a:ext cx="406338" cy="1974590"/>
            <a:chOff x="0" y="0"/>
            <a:chExt cx="406336" cy="1974588"/>
          </a:xfrm>
        </p:grpSpPr>
        <p:sp>
          <p:nvSpPr>
            <p:cNvPr id="736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7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43" name="Group"/>
          <p:cNvGrpSpPr/>
          <p:nvPr/>
        </p:nvGrpSpPr>
        <p:grpSpPr>
          <a:xfrm>
            <a:off x="4200002" y="2517226"/>
            <a:ext cx="406338" cy="1974590"/>
            <a:chOff x="0" y="0"/>
            <a:chExt cx="406336" cy="1974588"/>
          </a:xfrm>
        </p:grpSpPr>
        <p:sp>
          <p:nvSpPr>
            <p:cNvPr id="740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1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 flipV="1">
              <a:off x="203168" y="531438"/>
              <a:ext cx="1" cy="402935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47" name="Group"/>
          <p:cNvGrpSpPr/>
          <p:nvPr/>
        </p:nvGrpSpPr>
        <p:grpSpPr>
          <a:xfrm>
            <a:off x="3075579" y="2517226"/>
            <a:ext cx="406338" cy="1974590"/>
            <a:chOff x="0" y="0"/>
            <a:chExt cx="406336" cy="1974588"/>
          </a:xfrm>
        </p:grpSpPr>
        <p:sp>
          <p:nvSpPr>
            <p:cNvPr id="744" name="Rectangle"/>
            <p:cNvSpPr/>
            <p:nvPr/>
          </p:nvSpPr>
          <p:spPr>
            <a:xfrm>
              <a:off x="38664" y="1030075"/>
              <a:ext cx="329008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5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 flipV="1">
              <a:off x="203168" y="515369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51" name="Group"/>
          <p:cNvGrpSpPr/>
          <p:nvPr/>
        </p:nvGrpSpPr>
        <p:grpSpPr>
          <a:xfrm>
            <a:off x="1951156" y="2517226"/>
            <a:ext cx="406338" cy="1974590"/>
            <a:chOff x="0" y="0"/>
            <a:chExt cx="406336" cy="1974588"/>
          </a:xfrm>
        </p:grpSpPr>
        <p:sp>
          <p:nvSpPr>
            <p:cNvPr id="748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 flipV="1">
              <a:off x="203168" y="521797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54" name="Group"/>
          <p:cNvGrpSpPr/>
          <p:nvPr/>
        </p:nvGrpSpPr>
        <p:grpSpPr>
          <a:xfrm>
            <a:off x="2591171" y="2642005"/>
            <a:ext cx="250732" cy="152203"/>
            <a:chOff x="0" y="0"/>
            <a:chExt cx="250731" cy="152201"/>
          </a:xfrm>
        </p:grpSpPr>
        <p:sp>
          <p:nvSpPr>
            <p:cNvPr id="752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3715594" y="2642005"/>
            <a:ext cx="250732" cy="152203"/>
            <a:chOff x="0" y="0"/>
            <a:chExt cx="250731" cy="152201"/>
          </a:xfrm>
        </p:grpSpPr>
        <p:sp>
          <p:nvSpPr>
            <p:cNvPr id="755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4840017" y="2642005"/>
            <a:ext cx="250732" cy="152203"/>
            <a:chOff x="0" y="0"/>
            <a:chExt cx="250731" cy="152201"/>
          </a:xfrm>
        </p:grpSpPr>
        <p:sp>
          <p:nvSpPr>
            <p:cNvPr id="758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63" name="Group"/>
          <p:cNvGrpSpPr/>
          <p:nvPr/>
        </p:nvGrpSpPr>
        <p:grpSpPr>
          <a:xfrm>
            <a:off x="5964440" y="2642005"/>
            <a:ext cx="250732" cy="152203"/>
            <a:chOff x="0" y="0"/>
            <a:chExt cx="250731" cy="152201"/>
          </a:xfrm>
        </p:grpSpPr>
        <p:sp>
          <p:nvSpPr>
            <p:cNvPr id="761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66" name="Group"/>
          <p:cNvGrpSpPr/>
          <p:nvPr/>
        </p:nvGrpSpPr>
        <p:grpSpPr>
          <a:xfrm>
            <a:off x="7088863" y="2642005"/>
            <a:ext cx="250732" cy="152203"/>
            <a:chOff x="0" y="0"/>
            <a:chExt cx="250731" cy="152201"/>
          </a:xfrm>
        </p:grpSpPr>
        <p:sp>
          <p:nvSpPr>
            <p:cNvPr id="764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sp>
        <p:nvSpPr>
          <p:cNvPr id="767" name="👎🏾"/>
          <p:cNvSpPr txBox="1"/>
          <p:nvPr/>
        </p:nvSpPr>
        <p:spPr>
          <a:xfrm>
            <a:off x="2444786" y="1205240"/>
            <a:ext cx="500073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👎🏾</a:t>
            </a:r>
          </a:p>
        </p:txBody>
      </p:sp>
      <p:sp>
        <p:nvSpPr>
          <p:cNvPr id="768" name="👍🏾"/>
          <p:cNvSpPr txBox="1"/>
          <p:nvPr/>
        </p:nvSpPr>
        <p:spPr>
          <a:xfrm>
            <a:off x="1292873" y="1154440"/>
            <a:ext cx="500074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👍🏾</a:t>
            </a:r>
          </a:p>
        </p:txBody>
      </p:sp>
      <p:sp>
        <p:nvSpPr>
          <p:cNvPr id="769" name="Line"/>
          <p:cNvSpPr/>
          <p:nvPr/>
        </p:nvSpPr>
        <p:spPr>
          <a:xfrm flipH="1" flipV="1">
            <a:off x="17369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22830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71" name="Вектора слов выровнены с исходным языком"/>
          <p:cNvSpPr txBox="1"/>
          <p:nvPr/>
        </p:nvSpPr>
        <p:spPr>
          <a:xfrm>
            <a:off x="2023993" y="5410723"/>
            <a:ext cx="6156608" cy="3354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200" spc="22">
                <a:solidFill>
                  <a:srgbClr val="931EB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Вектора слов выровнены с исходным языком</a:t>
            </a:r>
          </a:p>
        </p:txBody>
      </p:sp>
      <p:sp>
        <p:nvSpPr>
          <p:cNvPr id="772" name="Rectangle"/>
          <p:cNvSpPr/>
          <p:nvPr/>
        </p:nvSpPr>
        <p:spPr>
          <a:xfrm>
            <a:off x="1783652" y="4723544"/>
            <a:ext cx="6363462" cy="455451"/>
          </a:xfrm>
          <a:prstGeom prst="rect">
            <a:avLst/>
          </a:prstGeom>
          <a:ln w="34925">
            <a:solidFill>
              <a:srgbClr val="931EB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8770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Перенос обучения между языкам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Перенос обучения между языками</a:t>
            </a:r>
          </a:p>
        </p:txBody>
      </p:sp>
      <p:sp>
        <p:nvSpPr>
          <p:cNvPr id="775" name="Шаг 3. Используем модель на целевом языке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Шаг 3. Используем модель на целевом языке</a:t>
            </a:r>
          </a:p>
        </p:txBody>
      </p:sp>
      <p:sp>
        <p:nvSpPr>
          <p:cNvPr id="776" name="Мне"/>
          <p:cNvSpPr txBox="1"/>
          <p:nvPr/>
        </p:nvSpPr>
        <p:spPr>
          <a:xfrm>
            <a:off x="1853991" y="4791601"/>
            <a:ext cx="6006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Мне</a:t>
            </a:r>
          </a:p>
        </p:txBody>
      </p:sp>
      <p:sp>
        <p:nvSpPr>
          <p:cNvPr id="777" name="совсем"/>
          <p:cNvSpPr txBox="1"/>
          <p:nvPr/>
        </p:nvSpPr>
        <p:spPr>
          <a:xfrm>
            <a:off x="2837495" y="4791601"/>
            <a:ext cx="88250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совсем</a:t>
            </a:r>
          </a:p>
        </p:txBody>
      </p:sp>
      <p:sp>
        <p:nvSpPr>
          <p:cNvPr id="778" name="не"/>
          <p:cNvSpPr txBox="1"/>
          <p:nvPr/>
        </p:nvSpPr>
        <p:spPr>
          <a:xfrm>
            <a:off x="4102837" y="4791601"/>
            <a:ext cx="60066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не</a:t>
            </a:r>
          </a:p>
        </p:txBody>
      </p:sp>
      <p:sp>
        <p:nvSpPr>
          <p:cNvPr id="779" name="понравился"/>
          <p:cNvSpPr txBox="1"/>
          <p:nvPr/>
        </p:nvSpPr>
        <p:spPr>
          <a:xfrm>
            <a:off x="4772640" y="4791601"/>
            <a:ext cx="1509909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понравился</a:t>
            </a:r>
          </a:p>
        </p:txBody>
      </p:sp>
      <p:sp>
        <p:nvSpPr>
          <p:cNvPr id="780" name="фильм"/>
          <p:cNvSpPr txBox="1"/>
          <p:nvPr/>
        </p:nvSpPr>
        <p:spPr>
          <a:xfrm>
            <a:off x="6210765" y="4791601"/>
            <a:ext cx="882505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фильм</a:t>
            </a:r>
          </a:p>
        </p:txBody>
      </p:sp>
      <p:sp>
        <p:nvSpPr>
          <p:cNvPr id="781" name="…"/>
          <p:cNvSpPr txBox="1"/>
          <p:nvPr/>
        </p:nvSpPr>
        <p:spPr>
          <a:xfrm>
            <a:off x="7425256" y="4791601"/>
            <a:ext cx="70236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…</a:t>
            </a:r>
          </a:p>
        </p:txBody>
      </p:sp>
      <p:grpSp>
        <p:nvGrpSpPr>
          <p:cNvPr id="785" name="Group"/>
          <p:cNvGrpSpPr/>
          <p:nvPr/>
        </p:nvGrpSpPr>
        <p:grpSpPr>
          <a:xfrm>
            <a:off x="7573271" y="2517226"/>
            <a:ext cx="406338" cy="1974590"/>
            <a:chOff x="0" y="0"/>
            <a:chExt cx="406336" cy="1974588"/>
          </a:xfrm>
        </p:grpSpPr>
        <p:sp>
          <p:nvSpPr>
            <p:cNvPr id="782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3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 flipV="1">
              <a:off x="203168" y="518583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89" name="Group"/>
          <p:cNvGrpSpPr/>
          <p:nvPr/>
        </p:nvGrpSpPr>
        <p:grpSpPr>
          <a:xfrm>
            <a:off x="6448849" y="2517226"/>
            <a:ext cx="406337" cy="1974590"/>
            <a:chOff x="0" y="0"/>
            <a:chExt cx="406336" cy="1974588"/>
          </a:xfrm>
        </p:grpSpPr>
        <p:sp>
          <p:nvSpPr>
            <p:cNvPr id="786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7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5324426" y="2517226"/>
            <a:ext cx="406338" cy="1974590"/>
            <a:chOff x="0" y="0"/>
            <a:chExt cx="406336" cy="1974588"/>
          </a:xfrm>
        </p:grpSpPr>
        <p:sp>
          <p:nvSpPr>
            <p:cNvPr id="790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1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 flipV="1">
              <a:off x="203168" y="525011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797" name="Group"/>
          <p:cNvGrpSpPr/>
          <p:nvPr/>
        </p:nvGrpSpPr>
        <p:grpSpPr>
          <a:xfrm>
            <a:off x="4200002" y="2517226"/>
            <a:ext cx="406338" cy="1974590"/>
            <a:chOff x="0" y="0"/>
            <a:chExt cx="406336" cy="1974588"/>
          </a:xfrm>
        </p:grpSpPr>
        <p:sp>
          <p:nvSpPr>
            <p:cNvPr id="794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5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 flipV="1">
              <a:off x="203168" y="531438"/>
              <a:ext cx="1" cy="402935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01" name="Group"/>
          <p:cNvGrpSpPr/>
          <p:nvPr/>
        </p:nvGrpSpPr>
        <p:grpSpPr>
          <a:xfrm>
            <a:off x="3075579" y="2517226"/>
            <a:ext cx="406338" cy="1974590"/>
            <a:chOff x="0" y="0"/>
            <a:chExt cx="406336" cy="1974588"/>
          </a:xfrm>
        </p:grpSpPr>
        <p:sp>
          <p:nvSpPr>
            <p:cNvPr id="798" name="Rectangle"/>
            <p:cNvSpPr/>
            <p:nvPr/>
          </p:nvSpPr>
          <p:spPr>
            <a:xfrm>
              <a:off x="38664" y="1030075"/>
              <a:ext cx="329008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9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V="1">
              <a:off x="203168" y="515369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05" name="Group"/>
          <p:cNvGrpSpPr/>
          <p:nvPr/>
        </p:nvGrpSpPr>
        <p:grpSpPr>
          <a:xfrm>
            <a:off x="1951156" y="2517226"/>
            <a:ext cx="406338" cy="1974590"/>
            <a:chOff x="0" y="0"/>
            <a:chExt cx="406336" cy="1974588"/>
          </a:xfrm>
        </p:grpSpPr>
        <p:sp>
          <p:nvSpPr>
            <p:cNvPr id="802" name="Rectangle"/>
            <p:cNvSpPr/>
            <p:nvPr/>
          </p:nvSpPr>
          <p:spPr>
            <a:xfrm>
              <a:off x="38665" y="1030075"/>
              <a:ext cx="329007" cy="944514"/>
            </a:xfrm>
            <a:prstGeom prst="rect">
              <a:avLst/>
            </a:prstGeom>
            <a:solidFill>
              <a:srgbClr val="ABB6CA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0" y="0"/>
              <a:ext cx="406337" cy="410025"/>
            </a:xfrm>
            <a:prstGeom prst="rect">
              <a:avLst/>
            </a:prstGeom>
            <a:solidFill>
              <a:srgbClr val="DA9853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 flipV="1">
              <a:off x="203168" y="521797"/>
              <a:ext cx="1" cy="402934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08" name="Group"/>
          <p:cNvGrpSpPr/>
          <p:nvPr/>
        </p:nvGrpSpPr>
        <p:grpSpPr>
          <a:xfrm>
            <a:off x="2591171" y="2642005"/>
            <a:ext cx="250732" cy="152203"/>
            <a:chOff x="0" y="0"/>
            <a:chExt cx="250731" cy="152201"/>
          </a:xfrm>
        </p:grpSpPr>
        <p:sp>
          <p:nvSpPr>
            <p:cNvPr id="806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11" name="Group"/>
          <p:cNvGrpSpPr/>
          <p:nvPr/>
        </p:nvGrpSpPr>
        <p:grpSpPr>
          <a:xfrm>
            <a:off x="3715594" y="2642005"/>
            <a:ext cx="250732" cy="152203"/>
            <a:chOff x="0" y="0"/>
            <a:chExt cx="250731" cy="152201"/>
          </a:xfrm>
        </p:grpSpPr>
        <p:sp>
          <p:nvSpPr>
            <p:cNvPr id="809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14" name="Group"/>
          <p:cNvGrpSpPr/>
          <p:nvPr/>
        </p:nvGrpSpPr>
        <p:grpSpPr>
          <a:xfrm>
            <a:off x="4840017" y="2642005"/>
            <a:ext cx="250732" cy="152203"/>
            <a:chOff x="0" y="0"/>
            <a:chExt cx="250731" cy="152201"/>
          </a:xfrm>
        </p:grpSpPr>
        <p:sp>
          <p:nvSpPr>
            <p:cNvPr id="812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964440" y="2642005"/>
            <a:ext cx="250732" cy="152203"/>
            <a:chOff x="0" y="0"/>
            <a:chExt cx="250731" cy="152201"/>
          </a:xfrm>
        </p:grpSpPr>
        <p:sp>
          <p:nvSpPr>
            <p:cNvPr id="815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7088863" y="2642005"/>
            <a:ext cx="250732" cy="152203"/>
            <a:chOff x="0" y="0"/>
            <a:chExt cx="250731" cy="152201"/>
          </a:xfrm>
        </p:grpSpPr>
        <p:sp>
          <p:nvSpPr>
            <p:cNvPr id="818" name="Line"/>
            <p:cNvSpPr/>
            <p:nvPr/>
          </p:nvSpPr>
          <p:spPr>
            <a:xfrm>
              <a:off x="0" y="0"/>
              <a:ext cx="250732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 flipH="1" flipV="1">
              <a:off x="0" y="152201"/>
              <a:ext cx="250732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73393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5E5E5E"/>
                  </a:solidFill>
                </a:defRPr>
              </a:pPr>
              <a:endParaRPr/>
            </a:p>
          </p:txBody>
        </p:sp>
      </p:grpSp>
      <p:sp>
        <p:nvSpPr>
          <p:cNvPr id="821" name="👎🏾"/>
          <p:cNvSpPr txBox="1"/>
          <p:nvPr/>
        </p:nvSpPr>
        <p:spPr>
          <a:xfrm>
            <a:off x="2444786" y="1205240"/>
            <a:ext cx="500073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👎🏾</a:t>
            </a:r>
          </a:p>
        </p:txBody>
      </p:sp>
      <p:sp>
        <p:nvSpPr>
          <p:cNvPr id="822" name="👍🏾"/>
          <p:cNvSpPr txBox="1"/>
          <p:nvPr/>
        </p:nvSpPr>
        <p:spPr>
          <a:xfrm>
            <a:off x="1292873" y="1154440"/>
            <a:ext cx="500074" cy="622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733930">
              <a:lnSpc>
                <a:spcPct val="100000"/>
              </a:lnSpc>
              <a:spcBef>
                <a:spcPts val="0"/>
              </a:spcBef>
              <a:defRPr sz="3500">
                <a:solidFill>
                  <a:srgbClr val="5E5E5E"/>
                </a:solidFill>
              </a:defRPr>
            </a:lvl1pPr>
          </a:lstStyle>
          <a:p>
            <a:r>
              <a:t>👍🏾</a:t>
            </a:r>
          </a:p>
        </p:txBody>
      </p:sp>
      <p:sp>
        <p:nvSpPr>
          <p:cNvPr id="823" name="Line"/>
          <p:cNvSpPr/>
          <p:nvPr/>
        </p:nvSpPr>
        <p:spPr>
          <a:xfrm flipH="1" flipV="1">
            <a:off x="17369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2283011" y="1841020"/>
            <a:ext cx="315815" cy="570862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173393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825" name="Параметры сети не изменяем"/>
          <p:cNvSpPr txBox="1"/>
          <p:nvPr/>
        </p:nvSpPr>
        <p:spPr>
          <a:xfrm>
            <a:off x="2023993" y="5410723"/>
            <a:ext cx="6156608" cy="3354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200" spc="22">
                <a:solidFill>
                  <a:srgbClr val="931EBF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Параметры сети не изменяем</a:t>
            </a:r>
          </a:p>
        </p:txBody>
      </p:sp>
      <p:sp>
        <p:nvSpPr>
          <p:cNvPr id="826" name="Rectangle"/>
          <p:cNvSpPr/>
          <p:nvPr/>
        </p:nvSpPr>
        <p:spPr>
          <a:xfrm>
            <a:off x="1747727" y="2364175"/>
            <a:ext cx="6536302" cy="766154"/>
          </a:xfrm>
          <a:prstGeom prst="rect">
            <a:avLst/>
          </a:prstGeom>
          <a:ln w="34925">
            <a:solidFill>
              <a:srgbClr val="931EB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3911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Мультиязычные языков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языковые модели</a:t>
            </a:r>
          </a:p>
        </p:txBody>
      </p:sp>
      <p:sp>
        <p:nvSpPr>
          <p:cNvPr id="829" name="Большая часть языков на свете – малые языки, для них мало как размеченных, так и неразмеченных данных"/>
          <p:cNvSpPr txBox="1"/>
          <p:nvPr/>
        </p:nvSpPr>
        <p:spPr>
          <a:xfrm>
            <a:off x="850900" y="787400"/>
            <a:ext cx="7442200" cy="1082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Большая часть языков на свете – малые языки, для них мало как размеченных, так и неразмеченных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6368998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Мультиязычные языков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языковые модели</a:t>
            </a:r>
          </a:p>
        </p:txBody>
      </p:sp>
      <p:sp>
        <p:nvSpPr>
          <p:cNvPr id="832" name="Большая часть языков на свете – малые языки, для них мало как размеченных, так и неразмеченных данных…"/>
          <p:cNvSpPr txBox="1"/>
          <p:nvPr/>
        </p:nvSpPr>
        <p:spPr>
          <a:xfrm>
            <a:off x="850900" y="787400"/>
            <a:ext cx="7442200" cy="1971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Большая часть языков на свете – малые языки, для них мало как размеченных, так и неразмеченных данных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Сходства между словарем, синтаксисом, семантикой могут быть учтены языковой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354384255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Мультиязычные языков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языковые модели</a:t>
            </a:r>
          </a:p>
        </p:txBody>
      </p:sp>
      <p:sp>
        <p:nvSpPr>
          <p:cNvPr id="835" name="Большая часть языков на свете – малые языки, для них мало как размеченных, так и неразмеченных данных…"/>
          <p:cNvSpPr txBox="1"/>
          <p:nvPr/>
        </p:nvSpPr>
        <p:spPr>
          <a:xfrm>
            <a:off x="850900" y="787400"/>
            <a:ext cx="7442200" cy="35966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Большая часть языков на свете – малые языки, для них мало как размеченных, так и неразмеченных данных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Сходства между словарем, синтаксисом, семантикой могут быть учтены языковой моделью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Современные мультиязычные модели используют архитектуру Трансформер и обучаются на больших объемах неразмеченных данных на большом количестве языков </a:t>
            </a:r>
          </a:p>
        </p:txBody>
      </p:sp>
    </p:spTree>
    <p:extLst>
      <p:ext uri="{BB962C8B-B14F-4D97-AF65-F5344CB8AC3E}">
        <p14:creationId xmlns:p14="http://schemas.microsoft.com/office/powerpoint/2010/main" val="32813868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Дана прямоугольная матрица…"/>
          <p:cNvSpPr txBox="1"/>
          <p:nvPr/>
        </p:nvSpPr>
        <p:spPr>
          <a:xfrm>
            <a:off x="612000" y="1080727"/>
            <a:ext cx="7726148" cy="5173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en-US" dirty="0">
                <a:latin typeface="Myriad Pro"/>
              </a:rPr>
              <a:t>{One, Multi} Hot Encoding: </a:t>
            </a:r>
            <a:r>
              <a:rPr lang="ru-RU" dirty="0">
                <a:latin typeface="Myriad Pro"/>
              </a:rPr>
              <a:t>для каждого слова из словаря 1 если оно есть в предложении и </a:t>
            </a:r>
            <a:r>
              <a:rPr lang="en-US" dirty="0">
                <a:latin typeface="Myriad Pro"/>
              </a:rPr>
              <a:t>0 </a:t>
            </a:r>
            <a:r>
              <a:rPr lang="ru-RU" dirty="0">
                <a:latin typeface="Myriad Pro"/>
              </a:rPr>
              <a:t>– если нет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en-US" dirty="0">
                <a:latin typeface="Myriad Pro"/>
              </a:rPr>
              <a:t>Count Vectorization Encoding: </a:t>
            </a:r>
            <a:r>
              <a:rPr lang="ru-RU" dirty="0">
                <a:latin typeface="Myriad Pro"/>
              </a:rPr>
              <a:t>не 1 или 0, а частота слова в предложении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en-US" dirty="0" err="1">
                <a:latin typeface="Myriad Pro"/>
              </a:rPr>
              <a:t>Tf-Idf</a:t>
            </a:r>
            <a:r>
              <a:rPr lang="en-US" dirty="0">
                <a:latin typeface="Myriad Pro"/>
              </a:rPr>
              <a:t> Vectorization Encoding: </a:t>
            </a:r>
            <a:r>
              <a:rPr lang="ru-RU" dirty="0">
                <a:latin typeface="Myriad Pro"/>
              </a:rPr>
              <a:t>на частота, а </a:t>
            </a:r>
            <a:r>
              <a:rPr lang="en-US" dirty="0" err="1">
                <a:latin typeface="Myriad Pro"/>
              </a:rPr>
              <a:t>Tf-Idf</a:t>
            </a:r>
            <a:r>
              <a:rPr lang="en-US" dirty="0">
                <a:latin typeface="Myriad Pro"/>
              </a:rPr>
              <a:t> </a:t>
            </a:r>
            <a:r>
              <a:rPr lang="ru-RU" dirty="0">
                <a:latin typeface="Myriad Pro"/>
              </a:rPr>
              <a:t>слова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endParaRPr lang="ru-RU" dirty="0">
              <a:latin typeface="Myriad Pro"/>
            </a:endParaRPr>
          </a:p>
          <a:p>
            <a:pPr>
              <a:buClr>
                <a:srgbClr val="265BA4"/>
              </a:buClr>
              <a:buSzPct val="140000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b="1" dirty="0">
                <a:solidFill>
                  <a:srgbClr val="265BA4"/>
                </a:solidFill>
                <a:latin typeface="Myriad Pro"/>
              </a:rPr>
              <a:t>Но мы же хотели приличную размерность!</a:t>
            </a:r>
          </a:p>
          <a:p>
            <a:pPr>
              <a:buClr>
                <a:srgbClr val="265BA4"/>
              </a:buClr>
              <a:buSzPct val="140000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В теории сработает снижение размерности (</a:t>
            </a:r>
            <a:r>
              <a:rPr lang="en-US" dirty="0">
                <a:latin typeface="Myriad Pro"/>
              </a:rPr>
              <a:t>PCA</a:t>
            </a:r>
            <a:r>
              <a:rPr lang="ru-RU" dirty="0">
                <a:latin typeface="Myriad Pro"/>
              </a:rPr>
              <a:t>) векторов мешков слов</a:t>
            </a:r>
          </a:p>
          <a:p>
            <a:pPr>
              <a:buClr>
                <a:srgbClr val="265BA4"/>
              </a:buClr>
              <a:buSzPct val="140000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lang="ru-RU" dirty="0">
                <a:latin typeface="Myriad Pro"/>
              </a:rPr>
              <a:t>На деле – можно лучше</a:t>
            </a:r>
          </a:p>
        </p:txBody>
      </p:sp>
      <p:sp>
        <p:nvSpPr>
          <p:cNvPr id="179" name="Title 2"/>
          <p:cNvSpPr txBox="1"/>
          <p:nvPr/>
        </p:nvSpPr>
        <p:spPr>
          <a:xfrm>
            <a:off x="-5079" y="5625"/>
            <a:ext cx="9128758" cy="1075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b="1" dirty="0">
                <a:latin typeface="Myriad Pro" panose="020B0503030403020204"/>
              </a:rPr>
              <a:t>Векторные представления предложений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b="1" dirty="0">
                <a:latin typeface="Myriad Pro" panose="020B0503030403020204"/>
              </a:rPr>
              <a:t>на основе мешка слов</a:t>
            </a:r>
          </a:p>
        </p:txBody>
      </p:sp>
    </p:spTree>
    <p:extLst>
      <p:ext uri="{BB962C8B-B14F-4D97-AF65-F5344CB8AC3E}">
        <p14:creationId xmlns:p14="http://schemas.microsoft.com/office/powerpoint/2010/main" val="414479055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Мультиязычные языковые модели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Мультиязычные языковые модели</a:t>
            </a:r>
          </a:p>
        </p:txBody>
      </p:sp>
      <p:sp>
        <p:nvSpPr>
          <p:cNvPr id="838" name="Большая часть языков на свете – малые языки, для них мало как размеченных, так и неразмеченных данных…"/>
          <p:cNvSpPr txBox="1"/>
          <p:nvPr/>
        </p:nvSpPr>
        <p:spPr>
          <a:xfrm>
            <a:off x="850900" y="787400"/>
            <a:ext cx="7442200" cy="44856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Большая часть языков на свете – малые языки, для них мало как размеченных, так и неразмеченных данных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Сходства между словарем, синтаксисом, семантикой могут быть учтены языковой моделью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Современные мультиязычные модели используют архитектуру Трансформер и обучаются на больших объемах неразмеченных данных на большом количестве языков 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Основной исследовательский вопрос – как оценивать качество мультиязычных моделей?</a:t>
            </a:r>
          </a:p>
        </p:txBody>
      </p:sp>
    </p:spTree>
    <p:extLst>
      <p:ext uri="{BB962C8B-B14F-4D97-AF65-F5344CB8AC3E}">
        <p14:creationId xmlns:p14="http://schemas.microsoft.com/office/powerpoint/2010/main" val="18867350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mBERT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mBERT</a:t>
            </a:r>
          </a:p>
        </p:txBody>
      </p:sp>
      <p:sp>
        <p:nvSpPr>
          <p:cNvPr id="841" name="Архитектура и обучение BERT-base, маскированная языковая модель"/>
          <p:cNvSpPr txBox="1"/>
          <p:nvPr/>
        </p:nvSpPr>
        <p:spPr>
          <a:xfrm>
            <a:off x="850900" y="1155700"/>
            <a:ext cx="7442200" cy="713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Архитектура и обучение BERT-base, маскированная языковая модель</a:t>
            </a:r>
          </a:p>
        </p:txBody>
      </p:sp>
      <p:sp>
        <p:nvSpPr>
          <p:cNvPr id="842" name="Первый мультиязычный Трансформер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Первый мультиязычный Трансформер </a:t>
            </a:r>
          </a:p>
        </p:txBody>
      </p:sp>
    </p:spTree>
    <p:extLst>
      <p:ext uri="{BB962C8B-B14F-4D97-AF65-F5344CB8AC3E}">
        <p14:creationId xmlns:p14="http://schemas.microsoft.com/office/powerpoint/2010/main" val="105921388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mBERT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mBERT</a:t>
            </a:r>
          </a:p>
        </p:txBody>
      </p:sp>
      <p:sp>
        <p:nvSpPr>
          <p:cNvPr id="845" name="Архитектура и обучение BERT-base, маскированная языковая модель…"/>
          <p:cNvSpPr txBox="1"/>
          <p:nvPr/>
        </p:nvSpPr>
        <p:spPr>
          <a:xfrm>
            <a:off x="850900" y="1155700"/>
            <a:ext cx="7442200" cy="1669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Архитектура</a:t>
            </a:r>
            <a:r>
              <a:rPr dirty="0"/>
              <a:t> и </a:t>
            </a:r>
            <a:r>
              <a:rPr dirty="0" err="1"/>
              <a:t>обучение</a:t>
            </a:r>
            <a:r>
              <a:rPr dirty="0"/>
              <a:t> BERT-base, </a:t>
            </a:r>
            <a:r>
              <a:rPr dirty="0" err="1"/>
              <a:t>маскированная</a:t>
            </a:r>
            <a:r>
              <a:rPr dirty="0"/>
              <a:t> </a:t>
            </a:r>
            <a:r>
              <a:rPr dirty="0" err="1"/>
              <a:t>языковая</a:t>
            </a:r>
            <a:r>
              <a:rPr dirty="0"/>
              <a:t> </a:t>
            </a:r>
            <a:r>
              <a:rPr dirty="0" err="1"/>
              <a:t>модель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Словарь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110 </a:t>
            </a:r>
            <a:r>
              <a:rPr dirty="0" err="1"/>
              <a:t>тыс</a:t>
            </a:r>
            <a:r>
              <a:rPr dirty="0"/>
              <a:t>. </a:t>
            </a:r>
            <a:r>
              <a:rPr dirty="0" err="1"/>
              <a:t>WordPiece</a:t>
            </a:r>
            <a:r>
              <a:rPr dirty="0"/>
              <a:t> </a:t>
            </a:r>
            <a:r>
              <a:rPr dirty="0" err="1"/>
              <a:t>токенов</a:t>
            </a:r>
            <a:r>
              <a:rPr dirty="0"/>
              <a:t> </a:t>
            </a:r>
            <a:r>
              <a:rPr dirty="0" err="1"/>
              <a:t>покрывает</a:t>
            </a:r>
            <a:r>
              <a:rPr dirty="0"/>
              <a:t> 104 </a:t>
            </a:r>
            <a:r>
              <a:rPr dirty="0" err="1"/>
              <a:t>языка</a:t>
            </a:r>
            <a:endParaRPr dirty="0"/>
          </a:p>
        </p:txBody>
      </p:sp>
      <p:sp>
        <p:nvSpPr>
          <p:cNvPr id="846" name="Первый мультиязычный Трансформер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/>
              <a:t>Первый</a:t>
            </a:r>
            <a:r>
              <a:rPr dirty="0"/>
              <a:t> </a:t>
            </a:r>
            <a:r>
              <a:rPr dirty="0" err="1"/>
              <a:t>мультиязычный</a:t>
            </a:r>
            <a:r>
              <a:rPr dirty="0"/>
              <a:t> </a:t>
            </a:r>
            <a:r>
              <a:rPr dirty="0" err="1"/>
              <a:t>Трансформер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79323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mBERT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mBERT</a:t>
            </a:r>
          </a:p>
        </p:txBody>
      </p:sp>
      <p:sp>
        <p:nvSpPr>
          <p:cNvPr id="849" name="Архитектура и обучение BERT-base, маскированная языковая модель…"/>
          <p:cNvSpPr txBox="1"/>
          <p:nvPr/>
        </p:nvSpPr>
        <p:spPr>
          <a:xfrm>
            <a:off x="850900" y="1155700"/>
            <a:ext cx="7442200" cy="21929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Архитектура</a:t>
            </a:r>
            <a:r>
              <a:rPr dirty="0"/>
              <a:t> и </a:t>
            </a:r>
            <a:r>
              <a:rPr dirty="0" err="1"/>
              <a:t>обучение</a:t>
            </a:r>
            <a:r>
              <a:rPr dirty="0"/>
              <a:t> BERT-base, </a:t>
            </a:r>
            <a:r>
              <a:rPr dirty="0" err="1"/>
              <a:t>маскированная</a:t>
            </a:r>
            <a:r>
              <a:rPr dirty="0"/>
              <a:t> </a:t>
            </a:r>
            <a:r>
              <a:rPr dirty="0" err="1"/>
              <a:t>языковая</a:t>
            </a:r>
            <a:r>
              <a:rPr dirty="0"/>
              <a:t> </a:t>
            </a:r>
            <a:r>
              <a:rPr dirty="0" err="1"/>
              <a:t>модель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Словарь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110 </a:t>
            </a:r>
            <a:r>
              <a:rPr dirty="0" err="1"/>
              <a:t>тыс</a:t>
            </a:r>
            <a:r>
              <a:rPr dirty="0"/>
              <a:t>. </a:t>
            </a:r>
            <a:r>
              <a:rPr dirty="0" err="1"/>
              <a:t>WordPiece</a:t>
            </a:r>
            <a:r>
              <a:rPr dirty="0"/>
              <a:t> </a:t>
            </a:r>
            <a:r>
              <a:rPr dirty="0" err="1"/>
              <a:t>токенов</a:t>
            </a:r>
            <a:r>
              <a:rPr dirty="0"/>
              <a:t> </a:t>
            </a:r>
            <a:r>
              <a:rPr dirty="0" err="1"/>
              <a:t>покрывает</a:t>
            </a:r>
            <a:r>
              <a:rPr dirty="0"/>
              <a:t> 104 </a:t>
            </a:r>
            <a:r>
              <a:rPr dirty="0" err="1"/>
              <a:t>языка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/>
              <a:t>Up-sampling </a:t>
            </a:r>
            <a:r>
              <a:rPr dirty="0" err="1"/>
              <a:t>малых</a:t>
            </a:r>
            <a:r>
              <a:rPr dirty="0"/>
              <a:t> </a:t>
            </a:r>
            <a:r>
              <a:rPr dirty="0" err="1"/>
              <a:t>языков</a:t>
            </a:r>
            <a:endParaRPr dirty="0"/>
          </a:p>
        </p:txBody>
      </p:sp>
      <p:sp>
        <p:nvSpPr>
          <p:cNvPr id="850" name="Первый мультиязычный Трансформер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Первый мультиязычный Трансформер </a:t>
            </a:r>
          </a:p>
        </p:txBody>
      </p:sp>
    </p:spTree>
    <p:extLst>
      <p:ext uri="{BB962C8B-B14F-4D97-AF65-F5344CB8AC3E}">
        <p14:creationId xmlns:p14="http://schemas.microsoft.com/office/powerpoint/2010/main" val="223629613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mBERT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mBERT</a:t>
            </a:r>
          </a:p>
        </p:txBody>
      </p:sp>
      <p:sp>
        <p:nvSpPr>
          <p:cNvPr id="853" name="Архитектура и обучение BERT-base, маскированная языковая модель…"/>
          <p:cNvSpPr txBox="1"/>
          <p:nvPr/>
        </p:nvSpPr>
        <p:spPr>
          <a:xfrm>
            <a:off x="850900" y="1155700"/>
            <a:ext cx="7442200" cy="30854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Архитектура</a:t>
            </a:r>
            <a:r>
              <a:rPr dirty="0"/>
              <a:t> и </a:t>
            </a:r>
            <a:r>
              <a:rPr dirty="0" err="1"/>
              <a:t>обучение</a:t>
            </a:r>
            <a:r>
              <a:rPr dirty="0"/>
              <a:t> BERT-base, </a:t>
            </a:r>
            <a:r>
              <a:rPr dirty="0" err="1"/>
              <a:t>маскированная</a:t>
            </a:r>
            <a:r>
              <a:rPr dirty="0"/>
              <a:t> </a:t>
            </a:r>
            <a:r>
              <a:rPr dirty="0" err="1"/>
              <a:t>языковая</a:t>
            </a:r>
            <a:r>
              <a:rPr dirty="0"/>
              <a:t> </a:t>
            </a:r>
            <a:r>
              <a:rPr dirty="0" err="1"/>
              <a:t>модель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Словарь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110 </a:t>
            </a:r>
            <a:r>
              <a:rPr dirty="0" err="1"/>
              <a:t>тыс</a:t>
            </a:r>
            <a:r>
              <a:rPr dirty="0"/>
              <a:t>. </a:t>
            </a:r>
            <a:r>
              <a:rPr dirty="0" err="1"/>
              <a:t>WordPiece</a:t>
            </a:r>
            <a:r>
              <a:rPr dirty="0"/>
              <a:t> </a:t>
            </a:r>
            <a:r>
              <a:rPr dirty="0" err="1"/>
              <a:t>токенов</a:t>
            </a:r>
            <a:r>
              <a:rPr dirty="0"/>
              <a:t> </a:t>
            </a:r>
            <a:r>
              <a:rPr dirty="0" err="1"/>
              <a:t>покрывает</a:t>
            </a:r>
            <a:r>
              <a:rPr dirty="0"/>
              <a:t> 104 </a:t>
            </a:r>
            <a:r>
              <a:rPr dirty="0" err="1"/>
              <a:t>языка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/>
              <a:t>Up-sampling </a:t>
            </a:r>
            <a:r>
              <a:rPr dirty="0" err="1"/>
              <a:t>малых</a:t>
            </a:r>
            <a:r>
              <a:rPr dirty="0"/>
              <a:t> </a:t>
            </a:r>
            <a:r>
              <a:rPr dirty="0" err="1"/>
              <a:t>языков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До</a:t>
            </a:r>
            <a:r>
              <a:rPr dirty="0"/>
              <a:t> </a:t>
            </a:r>
            <a:r>
              <a:rPr dirty="0" err="1"/>
              <a:t>какой-то</a:t>
            </a:r>
            <a:r>
              <a:rPr dirty="0"/>
              <a:t> </a:t>
            </a:r>
            <a:r>
              <a:rPr dirty="0" err="1"/>
              <a:t>степени</a:t>
            </a:r>
            <a:r>
              <a:rPr dirty="0"/>
              <a:t> у </a:t>
            </a:r>
            <a:r>
              <a:rPr dirty="0" err="1"/>
              <a:t>моделей</a:t>
            </a:r>
            <a:r>
              <a:rPr dirty="0"/>
              <a:t> </a:t>
            </a:r>
            <a:r>
              <a:rPr dirty="0" err="1"/>
              <a:t>похожие</a:t>
            </a:r>
            <a:r>
              <a:rPr dirty="0"/>
              <a:t> </a:t>
            </a:r>
            <a:r>
              <a:rPr dirty="0" err="1"/>
              <a:t>векторные</a:t>
            </a:r>
            <a:r>
              <a:rPr dirty="0"/>
              <a:t> </a:t>
            </a:r>
            <a:r>
              <a:rPr dirty="0" err="1"/>
              <a:t>представления</a:t>
            </a:r>
            <a:r>
              <a:rPr dirty="0"/>
              <a:t> 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разных</a:t>
            </a:r>
            <a:r>
              <a:rPr dirty="0"/>
              <a:t> </a:t>
            </a:r>
            <a:r>
              <a:rPr dirty="0" err="1"/>
              <a:t>языков</a:t>
            </a:r>
            <a:r>
              <a:rPr dirty="0"/>
              <a:t> </a:t>
            </a:r>
          </a:p>
        </p:txBody>
      </p:sp>
      <p:sp>
        <p:nvSpPr>
          <p:cNvPr id="854" name="Первый мультиязычный Трансформер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Первый мультиязычный Трансформер </a:t>
            </a:r>
          </a:p>
        </p:txBody>
      </p:sp>
    </p:spTree>
    <p:extLst>
      <p:ext uri="{BB962C8B-B14F-4D97-AF65-F5344CB8AC3E}">
        <p14:creationId xmlns:p14="http://schemas.microsoft.com/office/powerpoint/2010/main" val="322131261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mBERT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mBERT</a:t>
            </a:r>
          </a:p>
        </p:txBody>
      </p:sp>
      <p:sp>
        <p:nvSpPr>
          <p:cNvPr id="857" name="Архитектура и обучение BERT-base, маскированная языковая модель…"/>
          <p:cNvSpPr txBox="1"/>
          <p:nvPr/>
        </p:nvSpPr>
        <p:spPr>
          <a:xfrm>
            <a:off x="850900" y="1155700"/>
            <a:ext cx="7442200" cy="47166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Архитектура</a:t>
            </a:r>
            <a:r>
              <a:rPr dirty="0"/>
              <a:t> и </a:t>
            </a:r>
            <a:r>
              <a:rPr dirty="0" err="1"/>
              <a:t>обучение</a:t>
            </a:r>
            <a:r>
              <a:rPr dirty="0"/>
              <a:t> BERT-base, </a:t>
            </a:r>
            <a:r>
              <a:rPr dirty="0" err="1"/>
              <a:t>маскированная</a:t>
            </a:r>
            <a:r>
              <a:rPr dirty="0"/>
              <a:t> </a:t>
            </a:r>
            <a:r>
              <a:rPr dirty="0" err="1"/>
              <a:t>языковая</a:t>
            </a:r>
            <a:r>
              <a:rPr dirty="0"/>
              <a:t> </a:t>
            </a:r>
            <a:r>
              <a:rPr dirty="0" err="1"/>
              <a:t>модель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Словарь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110 </a:t>
            </a:r>
            <a:r>
              <a:rPr dirty="0" err="1"/>
              <a:t>тыс</a:t>
            </a:r>
            <a:r>
              <a:rPr dirty="0"/>
              <a:t>. </a:t>
            </a:r>
            <a:r>
              <a:rPr dirty="0" err="1"/>
              <a:t>WordPiece</a:t>
            </a:r>
            <a:r>
              <a:rPr dirty="0"/>
              <a:t> </a:t>
            </a:r>
            <a:r>
              <a:rPr dirty="0" err="1"/>
              <a:t>токенов</a:t>
            </a:r>
            <a:r>
              <a:rPr dirty="0"/>
              <a:t> </a:t>
            </a:r>
            <a:r>
              <a:rPr dirty="0" err="1"/>
              <a:t>покрывает</a:t>
            </a:r>
            <a:r>
              <a:rPr dirty="0"/>
              <a:t> 104 </a:t>
            </a:r>
            <a:r>
              <a:rPr dirty="0" err="1"/>
              <a:t>языка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/>
              <a:t>Up-sampling </a:t>
            </a:r>
            <a:r>
              <a:rPr dirty="0" err="1"/>
              <a:t>малых</a:t>
            </a:r>
            <a:r>
              <a:rPr dirty="0"/>
              <a:t> </a:t>
            </a:r>
            <a:r>
              <a:rPr dirty="0" err="1"/>
              <a:t>языков</a:t>
            </a:r>
            <a:endParaRPr dirty="0"/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До</a:t>
            </a:r>
            <a:r>
              <a:rPr dirty="0"/>
              <a:t> </a:t>
            </a:r>
            <a:r>
              <a:rPr dirty="0" err="1"/>
              <a:t>какой-то</a:t>
            </a:r>
            <a:r>
              <a:rPr dirty="0"/>
              <a:t> </a:t>
            </a:r>
            <a:r>
              <a:rPr dirty="0" err="1"/>
              <a:t>степени</a:t>
            </a:r>
            <a:r>
              <a:rPr dirty="0"/>
              <a:t> у </a:t>
            </a:r>
            <a:r>
              <a:rPr dirty="0" err="1"/>
              <a:t>моделей</a:t>
            </a:r>
            <a:r>
              <a:rPr dirty="0"/>
              <a:t> </a:t>
            </a:r>
            <a:r>
              <a:rPr dirty="0" err="1"/>
              <a:t>похожие</a:t>
            </a:r>
            <a:r>
              <a:rPr dirty="0"/>
              <a:t> </a:t>
            </a:r>
            <a:r>
              <a:rPr dirty="0" err="1"/>
              <a:t>векторные</a:t>
            </a:r>
            <a:r>
              <a:rPr dirty="0"/>
              <a:t> </a:t>
            </a:r>
            <a:r>
              <a:rPr dirty="0" err="1"/>
              <a:t>представления</a:t>
            </a:r>
            <a:r>
              <a:rPr dirty="0"/>
              <a:t> 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разных</a:t>
            </a:r>
            <a:r>
              <a:rPr dirty="0"/>
              <a:t> </a:t>
            </a:r>
            <a:r>
              <a:rPr dirty="0" err="1"/>
              <a:t>языков</a:t>
            </a:r>
            <a:r>
              <a:rPr dirty="0"/>
              <a:t> 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dirty="0" err="1"/>
              <a:t>Первоначальная</a:t>
            </a:r>
            <a:r>
              <a:rPr dirty="0"/>
              <a:t> </a:t>
            </a:r>
            <a:r>
              <a:rPr dirty="0" err="1"/>
              <a:t>гипотеза</a:t>
            </a:r>
            <a:r>
              <a:rPr dirty="0"/>
              <a:t> о </a:t>
            </a:r>
            <a:r>
              <a:rPr dirty="0" err="1"/>
              <a:t>том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сходство</a:t>
            </a:r>
            <a:r>
              <a:rPr dirty="0"/>
              <a:t> </a:t>
            </a:r>
            <a:r>
              <a:rPr dirty="0" err="1"/>
              <a:t>векторных</a:t>
            </a:r>
            <a:r>
              <a:rPr dirty="0"/>
              <a:t> </a:t>
            </a:r>
            <a:r>
              <a:rPr dirty="0" err="1"/>
              <a:t>представлений</a:t>
            </a:r>
            <a:r>
              <a:rPr dirty="0"/>
              <a:t> </a:t>
            </a:r>
            <a:r>
              <a:rPr dirty="0" err="1"/>
              <a:t>достигается</a:t>
            </a:r>
            <a:r>
              <a:rPr dirty="0"/>
              <a:t> </a:t>
            </a:r>
            <a:r>
              <a:rPr dirty="0" err="1"/>
              <a:t>за</a:t>
            </a:r>
            <a:r>
              <a:rPr dirty="0"/>
              <a:t> </a:t>
            </a:r>
            <a:r>
              <a:rPr dirty="0" err="1"/>
              <a:t>счет</a:t>
            </a:r>
            <a:r>
              <a:rPr dirty="0"/>
              <a:t> </a:t>
            </a:r>
            <a:r>
              <a:rPr dirty="0" err="1"/>
              <a:t>пересечения</a:t>
            </a:r>
            <a:r>
              <a:rPr dirty="0"/>
              <a:t> </a:t>
            </a:r>
            <a:r>
              <a:rPr dirty="0" err="1"/>
              <a:t>словаря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языкам</a:t>
            </a:r>
            <a:r>
              <a:rPr dirty="0"/>
              <a:t>,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нашла</a:t>
            </a:r>
            <a:r>
              <a:rPr dirty="0"/>
              <a:t> </a:t>
            </a:r>
            <a:r>
              <a:rPr dirty="0" err="1"/>
              <a:t>подтверждения</a:t>
            </a:r>
            <a:endParaRPr dirty="0"/>
          </a:p>
        </p:txBody>
      </p:sp>
      <p:sp>
        <p:nvSpPr>
          <p:cNvPr id="858" name="Первый мультиязычный Трансформер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Первый мультиязычный Трансформер </a:t>
            </a:r>
          </a:p>
        </p:txBody>
      </p:sp>
    </p:spTree>
    <p:extLst>
      <p:ext uri="{BB962C8B-B14F-4D97-AF65-F5344CB8AC3E}">
        <p14:creationId xmlns:p14="http://schemas.microsoft.com/office/powerpoint/2010/main" val="12139429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XLM-RoBERTa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XLM-RoBERTa</a:t>
            </a:r>
          </a:p>
        </p:txBody>
      </p:sp>
      <p:sp>
        <p:nvSpPr>
          <p:cNvPr id="865" name="Архитектура и обучение RoBERTa-large, маскированная языковая модель"/>
          <p:cNvSpPr txBox="1"/>
          <p:nvPr/>
        </p:nvSpPr>
        <p:spPr>
          <a:xfrm>
            <a:off x="850900" y="1155700"/>
            <a:ext cx="7442200" cy="713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Архитектура и обучение RoBERTa-large, маскированная языковая модель</a:t>
            </a:r>
          </a:p>
        </p:txBody>
      </p:sp>
      <p:sp>
        <p:nvSpPr>
          <p:cNvPr id="866" name="Более популярная мультиязычная модель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Более популярная мультиязычная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78011318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XLM-RoBERTa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XLM-RoBERTa</a:t>
            </a:r>
          </a:p>
        </p:txBody>
      </p:sp>
      <p:sp>
        <p:nvSpPr>
          <p:cNvPr id="869" name="Архитектура и обучение RoBERTa-large, маскированная языковая модель…"/>
          <p:cNvSpPr txBox="1"/>
          <p:nvPr/>
        </p:nvSpPr>
        <p:spPr>
          <a:xfrm>
            <a:off x="850900" y="1155700"/>
            <a:ext cx="7442200" cy="1234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Архитектура и обучение RoBERTa-large, маскированная языковая модель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Большие батчи, много слоев, долгое обучение</a:t>
            </a:r>
          </a:p>
        </p:txBody>
      </p:sp>
      <p:sp>
        <p:nvSpPr>
          <p:cNvPr id="870" name="Более популярная мультиязычная модель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Более популярная мультиязычная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411182124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XLM-RoBERTa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XLM-RoBERTa</a:t>
            </a:r>
          </a:p>
        </p:txBody>
      </p:sp>
      <p:sp>
        <p:nvSpPr>
          <p:cNvPr id="873" name="Архитектура и обучение RoBERTa-large, маскированная языковая модель…"/>
          <p:cNvSpPr txBox="1"/>
          <p:nvPr/>
        </p:nvSpPr>
        <p:spPr>
          <a:xfrm>
            <a:off x="850900" y="1155700"/>
            <a:ext cx="7442200" cy="21234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Архитектура и обучение RoBERTa-large, маскированная языковая модель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Большие батчи, много слоев, долгое обучение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Словарь из 250 тыс. Sentence Piece (аналог BPE) токенов покрывает 100 языков</a:t>
            </a:r>
          </a:p>
        </p:txBody>
      </p:sp>
      <p:sp>
        <p:nvSpPr>
          <p:cNvPr id="874" name="Более популярная мультиязычная модель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Более популярная мультиязычная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07194988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XLM-RoBERTa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XLM-RoBERTa</a:t>
            </a:r>
          </a:p>
        </p:txBody>
      </p:sp>
      <p:sp>
        <p:nvSpPr>
          <p:cNvPr id="877" name="Архитектура и обучение RoBERTa-large, маскированная языковая модель…"/>
          <p:cNvSpPr txBox="1"/>
          <p:nvPr/>
        </p:nvSpPr>
        <p:spPr>
          <a:xfrm>
            <a:off x="850900" y="1155700"/>
            <a:ext cx="7442200" cy="264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Архитектура и обучение RoBERTa-large, маскированная языковая модель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Большие батчи, много слоев, долгое обучение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Словарь из 250 тыс. Sentence Piece (аналог BPE) токенов покрывает 100 языков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Хорошо справляется с переключением кодов: </a:t>
            </a:r>
          </a:p>
        </p:txBody>
      </p:sp>
      <p:sp>
        <p:nvSpPr>
          <p:cNvPr id="878" name="Более популярная мультиязычная модель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Более популярная мультиязычная модель</a:t>
            </a:r>
          </a:p>
        </p:txBody>
      </p:sp>
      <p:grpSp>
        <p:nvGrpSpPr>
          <p:cNvPr id="881" name="Rectangle"/>
          <p:cNvGrpSpPr/>
          <p:nvPr/>
        </p:nvGrpSpPr>
        <p:grpSpPr>
          <a:xfrm>
            <a:off x="4196212" y="3917898"/>
            <a:ext cx="4584148" cy="1828801"/>
            <a:chOff x="0" y="0"/>
            <a:chExt cx="4584146" cy="1828800"/>
          </a:xfrm>
        </p:grpSpPr>
        <p:sp>
          <p:nvSpPr>
            <p:cNvPr id="880" name="Rectangle"/>
            <p:cNvSpPr/>
            <p:nvPr/>
          </p:nvSpPr>
          <p:spPr>
            <a:xfrm>
              <a:off x="215899" y="139700"/>
              <a:ext cx="4152348" cy="127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879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4584148" cy="1828800"/>
            </a:xfrm>
            <a:prstGeom prst="rect">
              <a:avLst/>
            </a:prstGeom>
            <a:effectLst/>
          </p:spPr>
        </p:pic>
      </p:grpSp>
      <p:sp>
        <p:nvSpPr>
          <p:cNvPr id="882" name="Используем training data для обучения language model с кросс-энтропийным loss’ом"/>
          <p:cNvSpPr txBox="1"/>
          <p:nvPr/>
        </p:nvSpPr>
        <p:spPr>
          <a:xfrm>
            <a:off x="4473501" y="4131110"/>
            <a:ext cx="4029570" cy="10923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Используем training data для обучения language model с кросс-энтропийным loss’ом </a:t>
            </a:r>
          </a:p>
        </p:txBody>
      </p:sp>
    </p:spTree>
    <p:extLst>
      <p:ext uri="{BB962C8B-B14F-4D97-AF65-F5344CB8AC3E}">
        <p14:creationId xmlns:p14="http://schemas.microsoft.com/office/powerpoint/2010/main" val="10717496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lang="ru-RU" b="1" dirty="0">
                <a:latin typeface="Myriad Pro" panose="020B0503030403020204"/>
              </a:rPr>
              <a:t>Усреднение векторных представлений слов</a:t>
            </a:r>
            <a:endParaRPr b="1" dirty="0">
              <a:latin typeface="Myriad Pro" panose="020B0503030403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D08B8-3B50-794B-86B6-45F97F36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939800"/>
            <a:ext cx="6883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338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65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66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167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168" name="Сиамская сеть из двух кодировщиков"/>
          <p:cNvSpPr txBox="1"/>
          <p:nvPr/>
        </p:nvSpPr>
        <p:spPr>
          <a:xfrm>
            <a:off x="503899" y="1055208"/>
            <a:ext cx="7754735" cy="4182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lang="ru-RU" dirty="0"/>
              <a:t>С</a:t>
            </a:r>
            <a:r>
              <a:rPr dirty="0" err="1"/>
              <a:t>еть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двух</a:t>
            </a:r>
            <a:r>
              <a:rPr dirty="0"/>
              <a:t> </a:t>
            </a:r>
            <a:r>
              <a:rPr dirty="0" err="1"/>
              <a:t>кодировщиков</a:t>
            </a:r>
            <a:endParaRPr dirty="0"/>
          </a:p>
        </p:txBody>
      </p:sp>
      <p:sp>
        <p:nvSpPr>
          <p:cNvPr id="1169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170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171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172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173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74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75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176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177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78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79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80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81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82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83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84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85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21901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88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89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190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191" name="Кодировщики получают текст на разных языках"/>
          <p:cNvSpPr txBox="1"/>
          <p:nvPr/>
        </p:nvSpPr>
        <p:spPr>
          <a:xfrm>
            <a:off x="503899" y="1055208"/>
            <a:ext cx="7754735" cy="355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Кодировщики получают текст на разных языках</a:t>
            </a:r>
          </a:p>
        </p:txBody>
      </p:sp>
      <p:sp>
        <p:nvSpPr>
          <p:cNvPr id="1192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193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194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195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196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97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98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199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200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01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02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03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4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5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6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07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08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31604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1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12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213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214" name="Для обучения кодировщиков используют MLM и TLM"/>
          <p:cNvSpPr txBox="1"/>
          <p:nvPr/>
        </p:nvSpPr>
        <p:spPr>
          <a:xfrm>
            <a:off x="503899" y="1055208"/>
            <a:ext cx="7754735" cy="355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Для обучения кодировщиков используют MLM и TLM</a:t>
            </a:r>
          </a:p>
        </p:txBody>
      </p:sp>
      <p:sp>
        <p:nvSpPr>
          <p:cNvPr id="1215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216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217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218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219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0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1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222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223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24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25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26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8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29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30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31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31200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4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5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236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237" name="Общая задача кодировщиков – предсказать близость между предложениями"/>
          <p:cNvSpPr txBox="1"/>
          <p:nvPr/>
        </p:nvSpPr>
        <p:spPr>
          <a:xfrm>
            <a:off x="503899" y="1055208"/>
            <a:ext cx="7754735" cy="693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Общая задача кодировщиков – предсказать близость между предложениями</a:t>
            </a:r>
          </a:p>
        </p:txBody>
      </p:sp>
      <p:sp>
        <p:nvSpPr>
          <p:cNvPr id="1238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239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240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241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242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3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44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245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246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47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48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49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0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1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2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53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54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17993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7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58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259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260" name="Обучена на 109 языках"/>
          <p:cNvSpPr txBox="1"/>
          <p:nvPr/>
        </p:nvSpPr>
        <p:spPr>
          <a:xfrm>
            <a:off x="503899" y="1055208"/>
            <a:ext cx="7754735" cy="355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Обучена на 109 языках</a:t>
            </a:r>
          </a:p>
        </p:txBody>
      </p:sp>
      <p:sp>
        <p:nvSpPr>
          <p:cNvPr id="1261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262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263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264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265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6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7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268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269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70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71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72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3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4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75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76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277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397384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Oval"/>
          <p:cNvSpPr/>
          <p:nvPr/>
        </p:nvSpPr>
        <p:spPr>
          <a:xfrm>
            <a:off x="4281721" y="1578665"/>
            <a:ext cx="805359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3" name="Rectangle"/>
          <p:cNvSpPr/>
          <p:nvPr/>
        </p:nvSpPr>
        <p:spPr>
          <a:xfrm>
            <a:off x="3669378" y="4232885"/>
            <a:ext cx="1916041" cy="452419"/>
          </a:xfrm>
          <a:prstGeom prst="rect">
            <a:avLst/>
          </a:prstGeom>
          <a:solidFill>
            <a:srgbClr val="CBD8E9"/>
          </a:solidFill>
          <a:ln w="12700">
            <a:solidFill>
              <a:srgbClr val="ABB6C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04" name="LaBSE: независящее от языка векторное представление предложения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LaBSE: независящее от языка векторное представление предложения</a:t>
            </a:r>
          </a:p>
        </p:txBody>
      </p:sp>
      <p:sp>
        <p:nvSpPr>
          <p:cNvPr id="1305" name="Mikolov, Tomas, et al. &quot;Distributed representations of words and phrases and their compositionality.&quot;"/>
          <p:cNvSpPr txBox="1"/>
          <p:nvPr/>
        </p:nvSpPr>
        <p:spPr>
          <a:xfrm>
            <a:off x="451309" y="5888903"/>
            <a:ext cx="7653474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Feng, F., Yang, Y., Cer, D., Arivazhagan, N., &amp; Wang, W. (2020). Language-agnostic BERT Sentence Embedding. </a:t>
            </a:r>
            <a:r>
              <a:rPr i="1"/>
              <a:t>arXiv preprint arXiv:2007.01852</a:t>
            </a:r>
            <a:r>
              <a:t>.</a:t>
            </a:r>
          </a:p>
        </p:txBody>
      </p:sp>
      <p:sp>
        <p:nvSpPr>
          <p:cNvPr id="1306" name="Быстрый поиск ближайших соседей может заменить машинный перевод"/>
          <p:cNvSpPr txBox="1"/>
          <p:nvPr/>
        </p:nvSpPr>
        <p:spPr>
          <a:xfrm>
            <a:off x="503899" y="1055208"/>
            <a:ext cx="7754735" cy="693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Быстрый поиск ближайших соседей может заменить машинный перевод</a:t>
            </a:r>
          </a:p>
        </p:txBody>
      </p:sp>
      <p:sp>
        <p:nvSpPr>
          <p:cNvPr id="1307" name="Loss"/>
          <p:cNvSpPr txBox="1"/>
          <p:nvPr/>
        </p:nvSpPr>
        <p:spPr>
          <a:xfrm>
            <a:off x="4459687" y="1645569"/>
            <a:ext cx="424027" cy="238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1500" spc="1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Loss</a:t>
            </a:r>
          </a:p>
        </p:txBody>
      </p:sp>
      <p:sp>
        <p:nvSpPr>
          <p:cNvPr id="1308" name="Оценка близости"/>
          <p:cNvSpPr txBox="1"/>
          <p:nvPr/>
        </p:nvSpPr>
        <p:spPr>
          <a:xfrm>
            <a:off x="4796025" y="2046796"/>
            <a:ext cx="2233646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Оценка близости</a:t>
            </a:r>
          </a:p>
        </p:txBody>
      </p:sp>
      <p:sp>
        <p:nvSpPr>
          <p:cNvPr id="1309" name="Общие параметры"/>
          <p:cNvSpPr txBox="1"/>
          <p:nvPr/>
        </p:nvSpPr>
        <p:spPr>
          <a:xfrm>
            <a:off x="3699819" y="3652396"/>
            <a:ext cx="1855158" cy="2490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600" spc="16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Общие параметры</a:t>
            </a:r>
          </a:p>
        </p:txBody>
      </p:sp>
      <p:sp>
        <p:nvSpPr>
          <p:cNvPr id="1310" name="BERT"/>
          <p:cNvSpPr txBox="1"/>
          <p:nvPr/>
        </p:nvSpPr>
        <p:spPr>
          <a:xfrm>
            <a:off x="3938245" y="4312518"/>
            <a:ext cx="1388460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BERT</a:t>
            </a:r>
          </a:p>
        </p:txBody>
      </p:sp>
      <p:sp>
        <p:nvSpPr>
          <p:cNvPr id="1311" name="Rounded Rectangle"/>
          <p:cNvSpPr/>
          <p:nvPr/>
        </p:nvSpPr>
        <p:spPr>
          <a:xfrm>
            <a:off x="1368358" y="4955786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EAD3"/>
          </a:solidFill>
          <a:ln w="25400">
            <a:solidFill>
              <a:srgbClr val="95A192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2" name="Rounded Rectangle"/>
          <p:cNvSpPr/>
          <p:nvPr/>
        </p:nvSpPr>
        <p:spPr>
          <a:xfrm>
            <a:off x="5095455" y="4953511"/>
            <a:ext cx="2680187" cy="640285"/>
          </a:xfrm>
          <a:prstGeom prst="roundRect">
            <a:avLst>
              <a:gd name="adj" fmla="val 29752"/>
            </a:avLst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3" name="Текст на исходном языке"/>
          <p:cNvSpPr txBox="1"/>
          <p:nvPr/>
        </p:nvSpPr>
        <p:spPr>
          <a:xfrm>
            <a:off x="1780873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исходном языке</a:t>
            </a:r>
          </a:p>
        </p:txBody>
      </p:sp>
      <p:sp>
        <p:nvSpPr>
          <p:cNvPr id="1314" name="Текст на целевом языке"/>
          <p:cNvSpPr txBox="1"/>
          <p:nvPr/>
        </p:nvSpPr>
        <p:spPr>
          <a:xfrm>
            <a:off x="5507970" y="4995180"/>
            <a:ext cx="1855157" cy="561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1800" spc="18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Текст на целевом языке</a:t>
            </a:r>
          </a:p>
        </p:txBody>
      </p:sp>
      <p:sp>
        <p:nvSpPr>
          <p:cNvPr id="1315" name="Line"/>
          <p:cNvSpPr/>
          <p:nvPr/>
        </p:nvSpPr>
        <p:spPr>
          <a:xfrm flipV="1">
            <a:off x="2708451" y="3055517"/>
            <a:ext cx="1" cy="1806899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316" name="Line"/>
          <p:cNvSpPr/>
          <p:nvPr/>
        </p:nvSpPr>
        <p:spPr>
          <a:xfrm flipV="1">
            <a:off x="6435548" y="3045189"/>
            <a:ext cx="1" cy="1827555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317" name="Line"/>
          <p:cNvSpPr/>
          <p:nvPr/>
        </p:nvSpPr>
        <p:spPr>
          <a:xfrm>
            <a:off x="2754165" y="3958966"/>
            <a:ext cx="3635670" cy="1"/>
          </a:xfrm>
          <a:prstGeom prst="line">
            <a:avLst/>
          </a:prstGeom>
          <a:ln w="76200">
            <a:solidFill>
              <a:srgbClr val="ABB6CA"/>
            </a:solidFill>
            <a:miter lim="400000"/>
            <a:headEnd type="triangle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318" name="Rectangle"/>
          <p:cNvSpPr/>
          <p:nvPr/>
        </p:nvSpPr>
        <p:spPr>
          <a:xfrm>
            <a:off x="1806068" y="2818897"/>
            <a:ext cx="1794799" cy="189797"/>
          </a:xfrm>
          <a:prstGeom prst="rect">
            <a:avLst/>
          </a:prstGeom>
          <a:solidFill>
            <a:srgbClr val="D9EAD3"/>
          </a:solidFill>
          <a:ln w="25400">
            <a:solidFill>
              <a:srgbClr val="9AA597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5538149" y="2800590"/>
            <a:ext cx="1794799" cy="189797"/>
          </a:xfrm>
          <a:prstGeom prst="rect">
            <a:avLst/>
          </a:prstGeom>
          <a:solidFill>
            <a:srgbClr val="D9D2E9"/>
          </a:solidFill>
          <a:ln w="25400">
            <a:solidFill>
              <a:srgbClr val="8E8A9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0" name="Circle"/>
          <p:cNvSpPr/>
          <p:nvPr/>
        </p:nvSpPr>
        <p:spPr>
          <a:xfrm>
            <a:off x="4493822" y="2356186"/>
            <a:ext cx="355757" cy="355758"/>
          </a:xfrm>
          <a:prstGeom prst="ellipse">
            <a:avLst/>
          </a:prstGeom>
          <a:solidFill>
            <a:srgbClr val="EAEAC0"/>
          </a:solidFill>
          <a:ln w="25400">
            <a:solidFill>
              <a:srgbClr val="C3D3B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21" name="Line"/>
          <p:cNvSpPr/>
          <p:nvPr/>
        </p:nvSpPr>
        <p:spPr>
          <a:xfrm flipV="1">
            <a:off x="2806368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322" name="Line"/>
          <p:cNvSpPr/>
          <p:nvPr/>
        </p:nvSpPr>
        <p:spPr>
          <a:xfrm flipH="1" flipV="1">
            <a:off x="4877042" y="2566592"/>
            <a:ext cx="1659991" cy="199741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323" name="Line"/>
          <p:cNvSpPr/>
          <p:nvPr/>
        </p:nvSpPr>
        <p:spPr>
          <a:xfrm flipV="1">
            <a:off x="4684400" y="1992090"/>
            <a:ext cx="1" cy="302418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40303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Оценка мультиязычных моделей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Оценка мультиязычных моделей</a:t>
            </a:r>
          </a:p>
        </p:txBody>
      </p:sp>
      <p:sp>
        <p:nvSpPr>
          <p:cNvPr id="885" name="Бенчмарк XTREME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Бенчмарк XTREME</a:t>
            </a:r>
          </a:p>
        </p:txBody>
      </p:sp>
      <p:sp>
        <p:nvSpPr>
          <p:cNvPr id="886" name="Mikolov, Tomas, et al. &quot;Distributed representations of words and phrases and their compositionality.&quot;"/>
          <p:cNvSpPr txBox="1"/>
          <p:nvPr/>
        </p:nvSpPr>
        <p:spPr>
          <a:xfrm>
            <a:off x="451309" y="5761903"/>
            <a:ext cx="8504665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Hu, J., Ruder, S., Siddhant, A., Neubig, G., Firat, O., &amp; Johnson, M. (2020). Xtreme: A </a:t>
            </a:r>
            <a:br/>
            <a:r>
              <a:t>massively multilingual multi-task benchmark for evaluating cross-lingual generalization</a:t>
            </a:r>
          </a:p>
        </p:txBody>
      </p:sp>
      <p:sp>
        <p:nvSpPr>
          <p:cNvPr id="887" name="9 задач для 40 типологически различных языков из 12 групп"/>
          <p:cNvSpPr txBox="1"/>
          <p:nvPr/>
        </p:nvSpPr>
        <p:spPr>
          <a:xfrm>
            <a:off x="503899" y="1055208"/>
            <a:ext cx="8599402" cy="355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9 задач для 40 типологически различных языков из 12 групп</a:t>
            </a:r>
          </a:p>
        </p:txBody>
      </p:sp>
      <p:sp>
        <p:nvSpPr>
          <p:cNvPr id="888" name="Rounded Rectangle"/>
          <p:cNvSpPr/>
          <p:nvPr/>
        </p:nvSpPr>
        <p:spPr>
          <a:xfrm>
            <a:off x="1261864" y="2688430"/>
            <a:ext cx="1720333" cy="640493"/>
          </a:xfrm>
          <a:prstGeom prst="roundRect">
            <a:avLst>
              <a:gd name="adj" fmla="val 16978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89" name="Sentence classification"/>
          <p:cNvSpPr txBox="1"/>
          <p:nvPr/>
        </p:nvSpPr>
        <p:spPr>
          <a:xfrm>
            <a:off x="1312071" y="27041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classification</a:t>
            </a:r>
          </a:p>
        </p:txBody>
      </p:sp>
      <p:sp>
        <p:nvSpPr>
          <p:cNvPr id="890" name="Rounded Rectangle"/>
          <p:cNvSpPr/>
          <p:nvPr/>
        </p:nvSpPr>
        <p:spPr>
          <a:xfrm>
            <a:off x="1261864" y="3423084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F2BED9"/>
          </a:solidFill>
          <a:ln w="34925">
            <a:solidFill>
              <a:srgbClr val="C59BB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1" name="Rounded Rectangle"/>
          <p:cNvSpPr/>
          <p:nvPr/>
        </p:nvSpPr>
        <p:spPr>
          <a:xfrm>
            <a:off x="1261864" y="4155388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DEDA8C"/>
          </a:solidFill>
          <a:ln w="34925">
            <a:solidFill>
              <a:srgbClr val="C8C50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2" name="Rounded Rectangle"/>
          <p:cNvSpPr/>
          <p:nvPr/>
        </p:nvSpPr>
        <p:spPr>
          <a:xfrm>
            <a:off x="1261864" y="4887693"/>
            <a:ext cx="1720333" cy="635792"/>
          </a:xfrm>
          <a:prstGeom prst="roundRect">
            <a:avLst>
              <a:gd name="adj" fmla="val 17104"/>
            </a:avLst>
          </a:prstGeom>
          <a:solidFill>
            <a:srgbClr val="BBE0B3"/>
          </a:solidFill>
          <a:ln w="34925">
            <a:solidFill>
              <a:srgbClr val="51A15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93" name="Structured prediction"/>
          <p:cNvSpPr txBox="1"/>
          <p:nvPr/>
        </p:nvSpPr>
        <p:spPr>
          <a:xfrm>
            <a:off x="1312071" y="345730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Structured prediction</a:t>
            </a:r>
          </a:p>
        </p:txBody>
      </p:sp>
      <p:sp>
        <p:nvSpPr>
          <p:cNvPr id="894" name="Sentence Retrieval"/>
          <p:cNvSpPr txBox="1"/>
          <p:nvPr/>
        </p:nvSpPr>
        <p:spPr>
          <a:xfrm>
            <a:off x="1312071" y="41872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Retrieval</a:t>
            </a:r>
          </a:p>
        </p:txBody>
      </p:sp>
      <p:sp>
        <p:nvSpPr>
          <p:cNvPr id="895" name="Question Answering"/>
          <p:cNvSpPr txBox="1"/>
          <p:nvPr/>
        </p:nvSpPr>
        <p:spPr>
          <a:xfrm>
            <a:off x="1312071" y="4905340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Question Answering</a:t>
            </a:r>
          </a:p>
        </p:txBody>
      </p:sp>
      <p:grpSp>
        <p:nvGrpSpPr>
          <p:cNvPr id="898" name="Group"/>
          <p:cNvGrpSpPr/>
          <p:nvPr/>
        </p:nvGrpSpPr>
        <p:grpSpPr>
          <a:xfrm>
            <a:off x="2996399" y="2914652"/>
            <a:ext cx="514113" cy="188049"/>
            <a:chOff x="0" y="0"/>
            <a:chExt cx="514112" cy="188047"/>
          </a:xfrm>
        </p:grpSpPr>
        <p:sp>
          <p:nvSpPr>
            <p:cNvPr id="896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1" name="Group"/>
          <p:cNvGrpSpPr/>
          <p:nvPr/>
        </p:nvGrpSpPr>
        <p:grpSpPr>
          <a:xfrm>
            <a:off x="2996399" y="3646956"/>
            <a:ext cx="514113" cy="188049"/>
            <a:chOff x="0" y="0"/>
            <a:chExt cx="514112" cy="188047"/>
          </a:xfrm>
        </p:grpSpPr>
        <p:sp>
          <p:nvSpPr>
            <p:cNvPr id="899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4" name="Group"/>
          <p:cNvGrpSpPr/>
          <p:nvPr/>
        </p:nvGrpSpPr>
        <p:grpSpPr>
          <a:xfrm>
            <a:off x="2996399" y="4396791"/>
            <a:ext cx="514113" cy="188048"/>
            <a:chOff x="0" y="0"/>
            <a:chExt cx="514112" cy="188047"/>
          </a:xfrm>
        </p:grpSpPr>
        <p:sp>
          <p:nvSpPr>
            <p:cNvPr id="902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05" name="Line"/>
          <p:cNvSpPr/>
          <p:nvPr/>
        </p:nvSpPr>
        <p:spPr>
          <a:xfrm flipV="1">
            <a:off x="2996399" y="4888881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06" name="Line"/>
          <p:cNvSpPr/>
          <p:nvPr/>
        </p:nvSpPr>
        <p:spPr>
          <a:xfrm>
            <a:off x="2996399" y="5424818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07" name="Line"/>
          <p:cNvSpPr/>
          <p:nvPr/>
        </p:nvSpPr>
        <p:spPr>
          <a:xfrm>
            <a:off x="2996399" y="5205588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08" name="XNLI"/>
          <p:cNvSpPr txBox="1"/>
          <p:nvPr/>
        </p:nvSpPr>
        <p:spPr>
          <a:xfrm>
            <a:off x="3558875" y="2675543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XNLI</a:t>
            </a:r>
          </a:p>
        </p:txBody>
      </p:sp>
      <p:sp>
        <p:nvSpPr>
          <p:cNvPr id="909" name="PAWS-X"/>
          <p:cNvSpPr txBox="1"/>
          <p:nvPr/>
        </p:nvSpPr>
        <p:spPr>
          <a:xfrm>
            <a:off x="3558875" y="3008676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PAWS-X</a:t>
            </a:r>
          </a:p>
        </p:txBody>
      </p:sp>
      <p:sp>
        <p:nvSpPr>
          <p:cNvPr id="910" name="POS"/>
          <p:cNvSpPr txBox="1"/>
          <p:nvPr/>
        </p:nvSpPr>
        <p:spPr>
          <a:xfrm>
            <a:off x="3558875" y="3423205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POS</a:t>
            </a:r>
          </a:p>
        </p:txBody>
      </p:sp>
      <p:sp>
        <p:nvSpPr>
          <p:cNvPr id="911" name="NER"/>
          <p:cNvSpPr txBox="1"/>
          <p:nvPr/>
        </p:nvSpPr>
        <p:spPr>
          <a:xfrm>
            <a:off x="3558875" y="375633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NER</a:t>
            </a:r>
          </a:p>
        </p:txBody>
      </p:sp>
      <p:sp>
        <p:nvSpPr>
          <p:cNvPr id="912" name="BUCC"/>
          <p:cNvSpPr txBox="1"/>
          <p:nvPr/>
        </p:nvSpPr>
        <p:spPr>
          <a:xfrm>
            <a:off x="3558875" y="4155510"/>
            <a:ext cx="67634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BUCC</a:t>
            </a:r>
          </a:p>
        </p:txBody>
      </p:sp>
      <p:sp>
        <p:nvSpPr>
          <p:cNvPr id="913" name="Tatoeba"/>
          <p:cNvSpPr txBox="1"/>
          <p:nvPr/>
        </p:nvSpPr>
        <p:spPr>
          <a:xfrm>
            <a:off x="3558875" y="4488643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Tatoeba</a:t>
            </a:r>
          </a:p>
        </p:txBody>
      </p:sp>
      <p:sp>
        <p:nvSpPr>
          <p:cNvPr id="914" name="XQuAD"/>
          <p:cNvSpPr txBox="1"/>
          <p:nvPr/>
        </p:nvSpPr>
        <p:spPr>
          <a:xfrm>
            <a:off x="3558875" y="4787194"/>
            <a:ext cx="939171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XQuAD</a:t>
            </a:r>
          </a:p>
        </p:txBody>
      </p:sp>
      <p:sp>
        <p:nvSpPr>
          <p:cNvPr id="915" name="MLQA"/>
          <p:cNvSpPr txBox="1"/>
          <p:nvPr/>
        </p:nvSpPr>
        <p:spPr>
          <a:xfrm>
            <a:off x="3558875" y="5057740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MLQA</a:t>
            </a:r>
          </a:p>
        </p:txBody>
      </p:sp>
      <p:sp>
        <p:nvSpPr>
          <p:cNvPr id="916" name="TyDiQA"/>
          <p:cNvSpPr txBox="1"/>
          <p:nvPr/>
        </p:nvSpPr>
        <p:spPr>
          <a:xfrm>
            <a:off x="3558875" y="536242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TyDiQA</a:t>
            </a:r>
          </a:p>
        </p:txBody>
      </p:sp>
      <p:sp>
        <p:nvSpPr>
          <p:cNvPr id="917" name="Arrow"/>
          <p:cNvSpPr/>
          <p:nvPr/>
        </p:nvSpPr>
        <p:spPr>
          <a:xfrm>
            <a:off x="4690872" y="2802745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18" name="Arrow"/>
          <p:cNvSpPr/>
          <p:nvPr/>
        </p:nvSpPr>
        <p:spPr>
          <a:xfrm>
            <a:off x="4690872" y="3538594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19" name="Arrow"/>
          <p:cNvSpPr/>
          <p:nvPr/>
        </p:nvSpPr>
        <p:spPr>
          <a:xfrm>
            <a:off x="4690872" y="4270899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0" name="Arrow"/>
          <p:cNvSpPr/>
          <p:nvPr/>
        </p:nvSpPr>
        <p:spPr>
          <a:xfrm>
            <a:off x="4696399" y="4821302"/>
            <a:ext cx="622014" cy="65534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1" name="Rounded Rectangle"/>
          <p:cNvSpPr/>
          <p:nvPr/>
        </p:nvSpPr>
        <p:spPr>
          <a:xfrm>
            <a:off x="5661814" y="2688430"/>
            <a:ext cx="904245" cy="2815480"/>
          </a:xfrm>
          <a:prstGeom prst="roundRect">
            <a:avLst>
              <a:gd name="adj" fmla="val 12026"/>
            </a:avLst>
          </a:prstGeom>
          <a:solidFill>
            <a:srgbClr val="B7C7E7"/>
          </a:solidFill>
          <a:ln w="34925">
            <a:solidFill>
              <a:srgbClr val="2557A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2" name="XTREME"/>
          <p:cNvSpPr txBox="1"/>
          <p:nvPr/>
        </p:nvSpPr>
        <p:spPr>
          <a:xfrm>
            <a:off x="5966217" y="2997541"/>
            <a:ext cx="295439" cy="2197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XTREME</a:t>
            </a:r>
          </a:p>
        </p:txBody>
      </p:sp>
      <p:sp>
        <p:nvSpPr>
          <p:cNvPr id="923" name="Line"/>
          <p:cNvSpPr/>
          <p:nvPr/>
        </p:nvSpPr>
        <p:spPr>
          <a:xfrm>
            <a:off x="6627982" y="4096169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24" name="Rounded Rectangle"/>
          <p:cNvSpPr/>
          <p:nvPr/>
        </p:nvSpPr>
        <p:spPr>
          <a:xfrm>
            <a:off x="7207921" y="3778273"/>
            <a:ext cx="1720332" cy="635793"/>
          </a:xfrm>
          <a:prstGeom prst="roundRect">
            <a:avLst>
              <a:gd name="adj" fmla="val 17104"/>
            </a:avLst>
          </a:prstGeom>
          <a:solidFill>
            <a:srgbClr val="EDB6BB"/>
          </a:solidFill>
          <a:ln w="34925">
            <a:solidFill>
              <a:srgbClr val="BE9398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5" name="Combined score"/>
          <p:cNvSpPr txBox="1"/>
          <p:nvPr/>
        </p:nvSpPr>
        <p:spPr>
          <a:xfrm>
            <a:off x="7258127" y="379256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Combined score</a:t>
            </a:r>
          </a:p>
        </p:txBody>
      </p:sp>
    </p:spTree>
    <p:extLst>
      <p:ext uri="{BB962C8B-B14F-4D97-AF65-F5344CB8AC3E}">
        <p14:creationId xmlns:p14="http://schemas.microsoft.com/office/powerpoint/2010/main" val="97384763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Оценка мультиязычных моделей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Оценка мультиязычных моделей</a:t>
            </a:r>
          </a:p>
        </p:txBody>
      </p:sp>
      <p:sp>
        <p:nvSpPr>
          <p:cNvPr id="928" name="Бенчмарк XTREME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Бенчмарк XTREME</a:t>
            </a:r>
          </a:p>
        </p:txBody>
      </p:sp>
      <p:sp>
        <p:nvSpPr>
          <p:cNvPr id="929" name="Mikolov, Tomas, et al. &quot;Distributed representations of words and phrases and their compositionality.&quot;"/>
          <p:cNvSpPr txBox="1"/>
          <p:nvPr/>
        </p:nvSpPr>
        <p:spPr>
          <a:xfrm>
            <a:off x="451309" y="5761903"/>
            <a:ext cx="8504665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Hu, J., Ruder, S., Siddhant, A., Neubig, G., Firat, O., &amp; Johnson, M. (2020). Xtreme: A </a:t>
            </a:r>
            <a:br/>
            <a:r>
              <a:t>massively multilingual multi-task benchmark for evaluating cross-lingual generalization</a:t>
            </a:r>
          </a:p>
        </p:txBody>
      </p:sp>
      <p:sp>
        <p:nvSpPr>
          <p:cNvPr id="930" name="Zero-shot постановки задач: обучающие данные на английском, тестовые данные – на целевых языках – переведены профессиональными переводчиками"/>
          <p:cNvSpPr txBox="1"/>
          <p:nvPr/>
        </p:nvSpPr>
        <p:spPr>
          <a:xfrm>
            <a:off x="503899" y="1055208"/>
            <a:ext cx="8599402" cy="10308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Zero-shot постановки задач: обучающие данные на английском, тестовые данные – на целевых языках – переведены профессиональными переводчиками</a:t>
            </a:r>
          </a:p>
        </p:txBody>
      </p:sp>
      <p:sp>
        <p:nvSpPr>
          <p:cNvPr id="931" name="Rounded Rectangle"/>
          <p:cNvSpPr/>
          <p:nvPr/>
        </p:nvSpPr>
        <p:spPr>
          <a:xfrm>
            <a:off x="1261864" y="2688430"/>
            <a:ext cx="1720333" cy="640493"/>
          </a:xfrm>
          <a:prstGeom prst="roundRect">
            <a:avLst>
              <a:gd name="adj" fmla="val 16978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2" name="Sentence classification"/>
          <p:cNvSpPr txBox="1"/>
          <p:nvPr/>
        </p:nvSpPr>
        <p:spPr>
          <a:xfrm>
            <a:off x="1312071" y="2704107"/>
            <a:ext cx="1619919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classification</a:t>
            </a:r>
          </a:p>
        </p:txBody>
      </p:sp>
      <p:sp>
        <p:nvSpPr>
          <p:cNvPr id="933" name="Rounded Rectangle"/>
          <p:cNvSpPr/>
          <p:nvPr/>
        </p:nvSpPr>
        <p:spPr>
          <a:xfrm>
            <a:off x="1261864" y="3423084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F2BED9"/>
          </a:solidFill>
          <a:ln w="34925">
            <a:solidFill>
              <a:srgbClr val="C59BB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4" name="Rounded Rectangle"/>
          <p:cNvSpPr/>
          <p:nvPr/>
        </p:nvSpPr>
        <p:spPr>
          <a:xfrm>
            <a:off x="1261864" y="4155388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DEDA8C"/>
          </a:solidFill>
          <a:ln w="34925">
            <a:solidFill>
              <a:srgbClr val="C8C50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5" name="Rounded Rectangle"/>
          <p:cNvSpPr/>
          <p:nvPr/>
        </p:nvSpPr>
        <p:spPr>
          <a:xfrm>
            <a:off x="1261864" y="4887693"/>
            <a:ext cx="1720333" cy="635792"/>
          </a:xfrm>
          <a:prstGeom prst="roundRect">
            <a:avLst>
              <a:gd name="adj" fmla="val 17104"/>
            </a:avLst>
          </a:prstGeom>
          <a:solidFill>
            <a:srgbClr val="BBE0B3"/>
          </a:solidFill>
          <a:ln w="34925">
            <a:solidFill>
              <a:srgbClr val="51A15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6" name="Structured prediction"/>
          <p:cNvSpPr txBox="1"/>
          <p:nvPr/>
        </p:nvSpPr>
        <p:spPr>
          <a:xfrm>
            <a:off x="1312071" y="345730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Structured prediction</a:t>
            </a:r>
          </a:p>
        </p:txBody>
      </p:sp>
      <p:sp>
        <p:nvSpPr>
          <p:cNvPr id="937" name="Sentence Retrieval"/>
          <p:cNvSpPr txBox="1"/>
          <p:nvPr/>
        </p:nvSpPr>
        <p:spPr>
          <a:xfrm>
            <a:off x="1312071" y="41872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Retrieval</a:t>
            </a:r>
          </a:p>
        </p:txBody>
      </p:sp>
      <p:sp>
        <p:nvSpPr>
          <p:cNvPr id="938" name="Question Answering"/>
          <p:cNvSpPr txBox="1"/>
          <p:nvPr/>
        </p:nvSpPr>
        <p:spPr>
          <a:xfrm>
            <a:off x="1312071" y="4905340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Question Answering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2996399" y="2914652"/>
            <a:ext cx="514113" cy="188049"/>
            <a:chOff x="0" y="0"/>
            <a:chExt cx="514112" cy="188047"/>
          </a:xfrm>
        </p:grpSpPr>
        <p:sp>
          <p:nvSpPr>
            <p:cNvPr id="939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2996399" y="3646956"/>
            <a:ext cx="514113" cy="188049"/>
            <a:chOff x="0" y="0"/>
            <a:chExt cx="514112" cy="188047"/>
          </a:xfrm>
        </p:grpSpPr>
        <p:sp>
          <p:nvSpPr>
            <p:cNvPr id="942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2996399" y="4396791"/>
            <a:ext cx="514113" cy="188048"/>
            <a:chOff x="0" y="0"/>
            <a:chExt cx="514112" cy="188047"/>
          </a:xfrm>
        </p:grpSpPr>
        <p:sp>
          <p:nvSpPr>
            <p:cNvPr id="945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48" name="Line"/>
          <p:cNvSpPr/>
          <p:nvPr/>
        </p:nvSpPr>
        <p:spPr>
          <a:xfrm flipV="1">
            <a:off x="2996399" y="4888881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49" name="Line"/>
          <p:cNvSpPr/>
          <p:nvPr/>
        </p:nvSpPr>
        <p:spPr>
          <a:xfrm>
            <a:off x="2996399" y="5424818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50" name="Line"/>
          <p:cNvSpPr/>
          <p:nvPr/>
        </p:nvSpPr>
        <p:spPr>
          <a:xfrm>
            <a:off x="2996399" y="5205588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51" name="XNLI"/>
          <p:cNvSpPr txBox="1"/>
          <p:nvPr/>
        </p:nvSpPr>
        <p:spPr>
          <a:xfrm>
            <a:off x="3558875" y="2675543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XNLI</a:t>
            </a:r>
          </a:p>
        </p:txBody>
      </p:sp>
      <p:sp>
        <p:nvSpPr>
          <p:cNvPr id="952" name="PAWS-X"/>
          <p:cNvSpPr txBox="1"/>
          <p:nvPr/>
        </p:nvSpPr>
        <p:spPr>
          <a:xfrm>
            <a:off x="3558875" y="3008676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PAWS-X</a:t>
            </a:r>
          </a:p>
        </p:txBody>
      </p:sp>
      <p:sp>
        <p:nvSpPr>
          <p:cNvPr id="953" name="POS"/>
          <p:cNvSpPr txBox="1"/>
          <p:nvPr/>
        </p:nvSpPr>
        <p:spPr>
          <a:xfrm>
            <a:off x="3558875" y="3423205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POS</a:t>
            </a:r>
          </a:p>
        </p:txBody>
      </p:sp>
      <p:sp>
        <p:nvSpPr>
          <p:cNvPr id="954" name="NER"/>
          <p:cNvSpPr txBox="1"/>
          <p:nvPr/>
        </p:nvSpPr>
        <p:spPr>
          <a:xfrm>
            <a:off x="3558875" y="375633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NER</a:t>
            </a:r>
          </a:p>
        </p:txBody>
      </p:sp>
      <p:sp>
        <p:nvSpPr>
          <p:cNvPr id="955" name="BUCC"/>
          <p:cNvSpPr txBox="1"/>
          <p:nvPr/>
        </p:nvSpPr>
        <p:spPr>
          <a:xfrm>
            <a:off x="3558875" y="4155510"/>
            <a:ext cx="67634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BUCC</a:t>
            </a:r>
          </a:p>
        </p:txBody>
      </p:sp>
      <p:sp>
        <p:nvSpPr>
          <p:cNvPr id="956" name="Tatoeba"/>
          <p:cNvSpPr txBox="1"/>
          <p:nvPr/>
        </p:nvSpPr>
        <p:spPr>
          <a:xfrm>
            <a:off x="3558875" y="4488643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Tatoeba</a:t>
            </a:r>
          </a:p>
        </p:txBody>
      </p:sp>
      <p:sp>
        <p:nvSpPr>
          <p:cNvPr id="957" name="XQuAD"/>
          <p:cNvSpPr txBox="1"/>
          <p:nvPr/>
        </p:nvSpPr>
        <p:spPr>
          <a:xfrm>
            <a:off x="3558875" y="4787195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XQuAD</a:t>
            </a:r>
          </a:p>
        </p:txBody>
      </p:sp>
      <p:sp>
        <p:nvSpPr>
          <p:cNvPr id="958" name="MLQA"/>
          <p:cNvSpPr txBox="1"/>
          <p:nvPr/>
        </p:nvSpPr>
        <p:spPr>
          <a:xfrm>
            <a:off x="3558875" y="5057740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MLQA</a:t>
            </a:r>
          </a:p>
        </p:txBody>
      </p:sp>
      <p:sp>
        <p:nvSpPr>
          <p:cNvPr id="959" name="TyDiQA"/>
          <p:cNvSpPr txBox="1"/>
          <p:nvPr/>
        </p:nvSpPr>
        <p:spPr>
          <a:xfrm>
            <a:off x="3558875" y="536242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TyDiQA</a:t>
            </a:r>
          </a:p>
        </p:txBody>
      </p:sp>
      <p:sp>
        <p:nvSpPr>
          <p:cNvPr id="960" name="Arrow"/>
          <p:cNvSpPr/>
          <p:nvPr/>
        </p:nvSpPr>
        <p:spPr>
          <a:xfrm>
            <a:off x="4690872" y="2802745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1" name="Arrow"/>
          <p:cNvSpPr/>
          <p:nvPr/>
        </p:nvSpPr>
        <p:spPr>
          <a:xfrm>
            <a:off x="4690872" y="3538594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2" name="Arrow"/>
          <p:cNvSpPr/>
          <p:nvPr/>
        </p:nvSpPr>
        <p:spPr>
          <a:xfrm>
            <a:off x="4690872" y="4270899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3" name="Arrow"/>
          <p:cNvSpPr/>
          <p:nvPr/>
        </p:nvSpPr>
        <p:spPr>
          <a:xfrm>
            <a:off x="4696399" y="4821302"/>
            <a:ext cx="622014" cy="65534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4" name="Rounded Rectangle"/>
          <p:cNvSpPr/>
          <p:nvPr/>
        </p:nvSpPr>
        <p:spPr>
          <a:xfrm>
            <a:off x="5661814" y="2688430"/>
            <a:ext cx="904245" cy="2815480"/>
          </a:xfrm>
          <a:prstGeom prst="roundRect">
            <a:avLst>
              <a:gd name="adj" fmla="val 12026"/>
            </a:avLst>
          </a:prstGeom>
          <a:solidFill>
            <a:srgbClr val="B7C7E7"/>
          </a:solidFill>
          <a:ln w="34925">
            <a:solidFill>
              <a:srgbClr val="2557A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5" name="XTREME"/>
          <p:cNvSpPr txBox="1"/>
          <p:nvPr/>
        </p:nvSpPr>
        <p:spPr>
          <a:xfrm>
            <a:off x="5966217" y="2997541"/>
            <a:ext cx="295439" cy="2197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XTREME</a:t>
            </a:r>
          </a:p>
        </p:txBody>
      </p:sp>
      <p:sp>
        <p:nvSpPr>
          <p:cNvPr id="966" name="Line"/>
          <p:cNvSpPr/>
          <p:nvPr/>
        </p:nvSpPr>
        <p:spPr>
          <a:xfrm>
            <a:off x="6627982" y="4096169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67" name="Rounded Rectangle"/>
          <p:cNvSpPr/>
          <p:nvPr/>
        </p:nvSpPr>
        <p:spPr>
          <a:xfrm>
            <a:off x="7207921" y="3778274"/>
            <a:ext cx="1720332" cy="635792"/>
          </a:xfrm>
          <a:prstGeom prst="roundRect">
            <a:avLst>
              <a:gd name="adj" fmla="val 17104"/>
            </a:avLst>
          </a:prstGeom>
          <a:solidFill>
            <a:srgbClr val="EDB6BB"/>
          </a:solidFill>
          <a:ln w="34925">
            <a:solidFill>
              <a:srgbClr val="BE9398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8" name="Combined score"/>
          <p:cNvSpPr txBox="1"/>
          <p:nvPr/>
        </p:nvSpPr>
        <p:spPr>
          <a:xfrm>
            <a:off x="7258127" y="379256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Combined score</a:t>
            </a:r>
          </a:p>
        </p:txBody>
      </p:sp>
    </p:spTree>
    <p:extLst>
      <p:ext uri="{BB962C8B-B14F-4D97-AF65-F5344CB8AC3E}">
        <p14:creationId xmlns:p14="http://schemas.microsoft.com/office/powerpoint/2010/main" val="105463869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Оценка мультиязычных моделей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Оценка мультиязычных моделей</a:t>
            </a:r>
          </a:p>
        </p:txBody>
      </p:sp>
      <p:sp>
        <p:nvSpPr>
          <p:cNvPr id="971" name="Бенчмарк XTREME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Бенчмарк XTREME</a:t>
            </a:r>
          </a:p>
        </p:txBody>
      </p:sp>
      <p:sp>
        <p:nvSpPr>
          <p:cNvPr id="972" name="Базовые решения…"/>
          <p:cNvSpPr txBox="1"/>
          <p:nvPr/>
        </p:nvSpPr>
        <p:spPr>
          <a:xfrm>
            <a:off x="503899" y="1055208"/>
            <a:ext cx="8395963" cy="1335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/>
          <a:p>
            <a: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Базовые решения</a:t>
            </a:r>
          </a:p>
          <a:p>
            <a:pPr marL="685800" lvl="1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Перевод обучающих данных на целевой язык</a:t>
            </a:r>
          </a:p>
          <a:p>
            <a:pPr marL="685800" lvl="1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Перевод тестового множества на английском</a:t>
            </a:r>
          </a:p>
        </p:txBody>
      </p:sp>
      <p:sp>
        <p:nvSpPr>
          <p:cNvPr id="973" name="Rounded Rectangle"/>
          <p:cNvSpPr/>
          <p:nvPr/>
        </p:nvSpPr>
        <p:spPr>
          <a:xfrm>
            <a:off x="1261864" y="2688430"/>
            <a:ext cx="1720333" cy="640493"/>
          </a:xfrm>
          <a:prstGeom prst="roundRect">
            <a:avLst>
              <a:gd name="adj" fmla="val 16978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4" name="Sentence classification"/>
          <p:cNvSpPr txBox="1"/>
          <p:nvPr/>
        </p:nvSpPr>
        <p:spPr>
          <a:xfrm>
            <a:off x="1312071" y="2704107"/>
            <a:ext cx="1619919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classification</a:t>
            </a:r>
          </a:p>
        </p:txBody>
      </p:sp>
      <p:sp>
        <p:nvSpPr>
          <p:cNvPr id="975" name="Rounded Rectangle"/>
          <p:cNvSpPr/>
          <p:nvPr/>
        </p:nvSpPr>
        <p:spPr>
          <a:xfrm>
            <a:off x="1261864" y="3423084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F2BED9"/>
          </a:solidFill>
          <a:ln w="34925">
            <a:solidFill>
              <a:srgbClr val="C59BB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6" name="Rounded Rectangle"/>
          <p:cNvSpPr/>
          <p:nvPr/>
        </p:nvSpPr>
        <p:spPr>
          <a:xfrm>
            <a:off x="1261864" y="4155388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DEDA8C"/>
          </a:solidFill>
          <a:ln w="34925">
            <a:solidFill>
              <a:srgbClr val="C8C50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7" name="Rounded Rectangle"/>
          <p:cNvSpPr/>
          <p:nvPr/>
        </p:nvSpPr>
        <p:spPr>
          <a:xfrm>
            <a:off x="1261864" y="4887693"/>
            <a:ext cx="1720333" cy="635792"/>
          </a:xfrm>
          <a:prstGeom prst="roundRect">
            <a:avLst>
              <a:gd name="adj" fmla="val 17104"/>
            </a:avLst>
          </a:prstGeom>
          <a:solidFill>
            <a:srgbClr val="BBE0B3"/>
          </a:solidFill>
          <a:ln w="34925">
            <a:solidFill>
              <a:srgbClr val="51A15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78" name="Structured prediction"/>
          <p:cNvSpPr txBox="1"/>
          <p:nvPr/>
        </p:nvSpPr>
        <p:spPr>
          <a:xfrm>
            <a:off x="1312071" y="345730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Structured prediction</a:t>
            </a:r>
          </a:p>
        </p:txBody>
      </p:sp>
      <p:sp>
        <p:nvSpPr>
          <p:cNvPr id="979" name="Sentence Retrieval"/>
          <p:cNvSpPr txBox="1"/>
          <p:nvPr/>
        </p:nvSpPr>
        <p:spPr>
          <a:xfrm>
            <a:off x="1312071" y="41872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Retrieval</a:t>
            </a:r>
          </a:p>
        </p:txBody>
      </p:sp>
      <p:sp>
        <p:nvSpPr>
          <p:cNvPr id="980" name="Question Answering"/>
          <p:cNvSpPr txBox="1"/>
          <p:nvPr/>
        </p:nvSpPr>
        <p:spPr>
          <a:xfrm>
            <a:off x="1312071" y="4905340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Question Answering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2996399" y="2914652"/>
            <a:ext cx="514113" cy="188049"/>
            <a:chOff x="0" y="0"/>
            <a:chExt cx="514112" cy="188047"/>
          </a:xfrm>
        </p:grpSpPr>
        <p:sp>
          <p:nvSpPr>
            <p:cNvPr id="981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6" name="Group"/>
          <p:cNvGrpSpPr/>
          <p:nvPr/>
        </p:nvGrpSpPr>
        <p:grpSpPr>
          <a:xfrm>
            <a:off x="2996399" y="3646956"/>
            <a:ext cx="514113" cy="188049"/>
            <a:chOff x="0" y="0"/>
            <a:chExt cx="514112" cy="188047"/>
          </a:xfrm>
        </p:grpSpPr>
        <p:sp>
          <p:nvSpPr>
            <p:cNvPr id="984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2996399" y="4396791"/>
            <a:ext cx="514113" cy="188048"/>
            <a:chOff x="0" y="0"/>
            <a:chExt cx="514112" cy="188047"/>
          </a:xfrm>
        </p:grpSpPr>
        <p:sp>
          <p:nvSpPr>
            <p:cNvPr id="987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90" name="Line"/>
          <p:cNvSpPr/>
          <p:nvPr/>
        </p:nvSpPr>
        <p:spPr>
          <a:xfrm flipV="1">
            <a:off x="2996399" y="4888881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91" name="Line"/>
          <p:cNvSpPr/>
          <p:nvPr/>
        </p:nvSpPr>
        <p:spPr>
          <a:xfrm>
            <a:off x="2996399" y="5424818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92" name="Line"/>
          <p:cNvSpPr/>
          <p:nvPr/>
        </p:nvSpPr>
        <p:spPr>
          <a:xfrm>
            <a:off x="2996399" y="5205588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993" name="XNLI"/>
          <p:cNvSpPr txBox="1"/>
          <p:nvPr/>
        </p:nvSpPr>
        <p:spPr>
          <a:xfrm>
            <a:off x="3558875" y="2675543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XNLI</a:t>
            </a:r>
          </a:p>
        </p:txBody>
      </p:sp>
      <p:sp>
        <p:nvSpPr>
          <p:cNvPr id="994" name="PAWS-X"/>
          <p:cNvSpPr txBox="1"/>
          <p:nvPr/>
        </p:nvSpPr>
        <p:spPr>
          <a:xfrm>
            <a:off x="3558875" y="3008676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PAWS-X</a:t>
            </a:r>
          </a:p>
        </p:txBody>
      </p:sp>
      <p:sp>
        <p:nvSpPr>
          <p:cNvPr id="995" name="POS"/>
          <p:cNvSpPr txBox="1"/>
          <p:nvPr/>
        </p:nvSpPr>
        <p:spPr>
          <a:xfrm>
            <a:off x="3558875" y="3423205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POS</a:t>
            </a:r>
          </a:p>
        </p:txBody>
      </p:sp>
      <p:sp>
        <p:nvSpPr>
          <p:cNvPr id="996" name="NER"/>
          <p:cNvSpPr txBox="1"/>
          <p:nvPr/>
        </p:nvSpPr>
        <p:spPr>
          <a:xfrm>
            <a:off x="3558875" y="375633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NER</a:t>
            </a:r>
          </a:p>
        </p:txBody>
      </p:sp>
      <p:sp>
        <p:nvSpPr>
          <p:cNvPr id="997" name="BUCC"/>
          <p:cNvSpPr txBox="1"/>
          <p:nvPr/>
        </p:nvSpPr>
        <p:spPr>
          <a:xfrm>
            <a:off x="3558875" y="4155510"/>
            <a:ext cx="67634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BUCC</a:t>
            </a:r>
          </a:p>
        </p:txBody>
      </p:sp>
      <p:sp>
        <p:nvSpPr>
          <p:cNvPr id="998" name="Tatoeba"/>
          <p:cNvSpPr txBox="1"/>
          <p:nvPr/>
        </p:nvSpPr>
        <p:spPr>
          <a:xfrm>
            <a:off x="3558875" y="4488643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Tatoeba</a:t>
            </a:r>
          </a:p>
        </p:txBody>
      </p:sp>
      <p:sp>
        <p:nvSpPr>
          <p:cNvPr id="999" name="XQuAD"/>
          <p:cNvSpPr txBox="1"/>
          <p:nvPr/>
        </p:nvSpPr>
        <p:spPr>
          <a:xfrm>
            <a:off x="3558875" y="4787195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XQuAD</a:t>
            </a:r>
          </a:p>
        </p:txBody>
      </p:sp>
      <p:sp>
        <p:nvSpPr>
          <p:cNvPr id="1000" name="MLQA"/>
          <p:cNvSpPr txBox="1"/>
          <p:nvPr/>
        </p:nvSpPr>
        <p:spPr>
          <a:xfrm>
            <a:off x="3558875" y="5057740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MLQA</a:t>
            </a:r>
          </a:p>
        </p:txBody>
      </p:sp>
      <p:sp>
        <p:nvSpPr>
          <p:cNvPr id="1001" name="TyDiQA"/>
          <p:cNvSpPr txBox="1"/>
          <p:nvPr/>
        </p:nvSpPr>
        <p:spPr>
          <a:xfrm>
            <a:off x="3558875" y="536242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TyDiQA</a:t>
            </a:r>
          </a:p>
        </p:txBody>
      </p:sp>
      <p:sp>
        <p:nvSpPr>
          <p:cNvPr id="1002" name="Arrow"/>
          <p:cNvSpPr/>
          <p:nvPr/>
        </p:nvSpPr>
        <p:spPr>
          <a:xfrm>
            <a:off x="4690872" y="2802745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3" name="Arrow"/>
          <p:cNvSpPr/>
          <p:nvPr/>
        </p:nvSpPr>
        <p:spPr>
          <a:xfrm>
            <a:off x="4690872" y="3538594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4" name="Arrow"/>
          <p:cNvSpPr/>
          <p:nvPr/>
        </p:nvSpPr>
        <p:spPr>
          <a:xfrm>
            <a:off x="4690872" y="4270899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5" name="Arrow"/>
          <p:cNvSpPr/>
          <p:nvPr/>
        </p:nvSpPr>
        <p:spPr>
          <a:xfrm>
            <a:off x="4696399" y="4821302"/>
            <a:ext cx="622014" cy="65534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6" name="Rounded Rectangle"/>
          <p:cNvSpPr/>
          <p:nvPr/>
        </p:nvSpPr>
        <p:spPr>
          <a:xfrm>
            <a:off x="5661814" y="2688430"/>
            <a:ext cx="904245" cy="2815480"/>
          </a:xfrm>
          <a:prstGeom prst="roundRect">
            <a:avLst>
              <a:gd name="adj" fmla="val 12026"/>
            </a:avLst>
          </a:prstGeom>
          <a:solidFill>
            <a:srgbClr val="B7C7E7"/>
          </a:solidFill>
          <a:ln w="34925">
            <a:solidFill>
              <a:srgbClr val="2557A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7" name="XTREME"/>
          <p:cNvSpPr txBox="1"/>
          <p:nvPr/>
        </p:nvSpPr>
        <p:spPr>
          <a:xfrm>
            <a:off x="5966217" y="2997541"/>
            <a:ext cx="295439" cy="2197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XTREME</a:t>
            </a:r>
          </a:p>
        </p:txBody>
      </p:sp>
      <p:sp>
        <p:nvSpPr>
          <p:cNvPr id="1008" name="Line"/>
          <p:cNvSpPr/>
          <p:nvPr/>
        </p:nvSpPr>
        <p:spPr>
          <a:xfrm>
            <a:off x="6627982" y="4096169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09" name="Rounded Rectangle"/>
          <p:cNvSpPr/>
          <p:nvPr/>
        </p:nvSpPr>
        <p:spPr>
          <a:xfrm>
            <a:off x="7207921" y="3778274"/>
            <a:ext cx="1720332" cy="635792"/>
          </a:xfrm>
          <a:prstGeom prst="roundRect">
            <a:avLst>
              <a:gd name="adj" fmla="val 17104"/>
            </a:avLst>
          </a:prstGeom>
          <a:solidFill>
            <a:srgbClr val="EDB6BB"/>
          </a:solidFill>
          <a:ln w="34925">
            <a:solidFill>
              <a:srgbClr val="BE9398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10" name="Combined score"/>
          <p:cNvSpPr txBox="1"/>
          <p:nvPr/>
        </p:nvSpPr>
        <p:spPr>
          <a:xfrm>
            <a:off x="7258127" y="379256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Combined score</a:t>
            </a:r>
          </a:p>
        </p:txBody>
      </p:sp>
      <p:sp>
        <p:nvSpPr>
          <p:cNvPr id="1011" name="Mikolov, Tomas, et al. &quot;Distributed representations of words and phrases and their compositionality.&quot;"/>
          <p:cNvSpPr txBox="1"/>
          <p:nvPr/>
        </p:nvSpPr>
        <p:spPr>
          <a:xfrm>
            <a:off x="451309" y="5761903"/>
            <a:ext cx="8504665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Hu, J., Ruder, S., Siddhant, A., Neubig, G., Firat, O., &amp; Johnson, M. (2020). Xtreme: A </a:t>
            </a:r>
            <a:br/>
            <a:r>
              <a:t>massively multilingual multi-task benchmark for evaluating cross-lingual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29135231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Оценка мультиязычных моделей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Оценка мультиязычных моделей</a:t>
            </a:r>
          </a:p>
        </p:txBody>
      </p:sp>
      <p:sp>
        <p:nvSpPr>
          <p:cNvPr id="1014" name="Бенчмарк XTREME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Бенчмарк XTREME</a:t>
            </a:r>
          </a:p>
        </p:txBody>
      </p:sp>
      <p:sp>
        <p:nvSpPr>
          <p:cNvPr id="1015" name="Классификация предложений оказывается более простой задачей, чем все остальные"/>
          <p:cNvSpPr txBox="1"/>
          <p:nvPr/>
        </p:nvSpPr>
        <p:spPr>
          <a:xfrm>
            <a:off x="503899" y="1055208"/>
            <a:ext cx="8395963" cy="693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Классификация предложений оказывается более простой задачей, чем все остальные </a:t>
            </a:r>
          </a:p>
        </p:txBody>
      </p:sp>
      <p:sp>
        <p:nvSpPr>
          <p:cNvPr id="1016" name="Rounded Rectangle"/>
          <p:cNvSpPr/>
          <p:nvPr/>
        </p:nvSpPr>
        <p:spPr>
          <a:xfrm>
            <a:off x="1261864" y="2688430"/>
            <a:ext cx="1720333" cy="640493"/>
          </a:xfrm>
          <a:prstGeom prst="roundRect">
            <a:avLst>
              <a:gd name="adj" fmla="val 16978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17" name="Sentence classification"/>
          <p:cNvSpPr txBox="1"/>
          <p:nvPr/>
        </p:nvSpPr>
        <p:spPr>
          <a:xfrm>
            <a:off x="1312071" y="2704107"/>
            <a:ext cx="1619919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classification</a:t>
            </a:r>
          </a:p>
        </p:txBody>
      </p:sp>
      <p:sp>
        <p:nvSpPr>
          <p:cNvPr id="1018" name="Rounded Rectangle"/>
          <p:cNvSpPr/>
          <p:nvPr/>
        </p:nvSpPr>
        <p:spPr>
          <a:xfrm>
            <a:off x="1261864" y="3423084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F2BED9"/>
          </a:solidFill>
          <a:ln w="34925">
            <a:solidFill>
              <a:srgbClr val="C59BB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19" name="Rounded Rectangle"/>
          <p:cNvSpPr/>
          <p:nvPr/>
        </p:nvSpPr>
        <p:spPr>
          <a:xfrm>
            <a:off x="1261864" y="4155388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DEDA8C"/>
          </a:solidFill>
          <a:ln w="34925">
            <a:solidFill>
              <a:srgbClr val="C8C50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20" name="Rounded Rectangle"/>
          <p:cNvSpPr/>
          <p:nvPr/>
        </p:nvSpPr>
        <p:spPr>
          <a:xfrm>
            <a:off x="1261864" y="4887693"/>
            <a:ext cx="1720333" cy="635792"/>
          </a:xfrm>
          <a:prstGeom prst="roundRect">
            <a:avLst>
              <a:gd name="adj" fmla="val 17104"/>
            </a:avLst>
          </a:prstGeom>
          <a:solidFill>
            <a:srgbClr val="BBE0B3"/>
          </a:solidFill>
          <a:ln w="34925">
            <a:solidFill>
              <a:srgbClr val="51A15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21" name="Structured prediction"/>
          <p:cNvSpPr txBox="1"/>
          <p:nvPr/>
        </p:nvSpPr>
        <p:spPr>
          <a:xfrm>
            <a:off x="1312071" y="345730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Structured prediction</a:t>
            </a:r>
          </a:p>
        </p:txBody>
      </p:sp>
      <p:sp>
        <p:nvSpPr>
          <p:cNvPr id="1022" name="Sentence Retrieval"/>
          <p:cNvSpPr txBox="1"/>
          <p:nvPr/>
        </p:nvSpPr>
        <p:spPr>
          <a:xfrm>
            <a:off x="1312071" y="41872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Retrieval</a:t>
            </a:r>
          </a:p>
        </p:txBody>
      </p:sp>
      <p:sp>
        <p:nvSpPr>
          <p:cNvPr id="1023" name="Question Answering"/>
          <p:cNvSpPr txBox="1"/>
          <p:nvPr/>
        </p:nvSpPr>
        <p:spPr>
          <a:xfrm>
            <a:off x="1312071" y="4905340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Question Answering</a:t>
            </a:r>
          </a:p>
        </p:txBody>
      </p:sp>
      <p:grpSp>
        <p:nvGrpSpPr>
          <p:cNvPr id="1026" name="Group"/>
          <p:cNvGrpSpPr/>
          <p:nvPr/>
        </p:nvGrpSpPr>
        <p:grpSpPr>
          <a:xfrm>
            <a:off x="2996399" y="2914652"/>
            <a:ext cx="514113" cy="188049"/>
            <a:chOff x="0" y="0"/>
            <a:chExt cx="514112" cy="188047"/>
          </a:xfrm>
        </p:grpSpPr>
        <p:sp>
          <p:nvSpPr>
            <p:cNvPr id="1024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29" name="Group"/>
          <p:cNvGrpSpPr/>
          <p:nvPr/>
        </p:nvGrpSpPr>
        <p:grpSpPr>
          <a:xfrm>
            <a:off x="2996399" y="3646956"/>
            <a:ext cx="514113" cy="188049"/>
            <a:chOff x="0" y="0"/>
            <a:chExt cx="514112" cy="188047"/>
          </a:xfrm>
        </p:grpSpPr>
        <p:sp>
          <p:nvSpPr>
            <p:cNvPr id="1027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32" name="Group"/>
          <p:cNvGrpSpPr/>
          <p:nvPr/>
        </p:nvGrpSpPr>
        <p:grpSpPr>
          <a:xfrm>
            <a:off x="2996399" y="4396791"/>
            <a:ext cx="514113" cy="188048"/>
            <a:chOff x="0" y="0"/>
            <a:chExt cx="514112" cy="188047"/>
          </a:xfrm>
        </p:grpSpPr>
        <p:sp>
          <p:nvSpPr>
            <p:cNvPr id="1030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33" name="Line"/>
          <p:cNvSpPr/>
          <p:nvPr/>
        </p:nvSpPr>
        <p:spPr>
          <a:xfrm flipV="1">
            <a:off x="2996399" y="4888881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34" name="Line"/>
          <p:cNvSpPr/>
          <p:nvPr/>
        </p:nvSpPr>
        <p:spPr>
          <a:xfrm>
            <a:off x="2996399" y="5424818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35" name="Line"/>
          <p:cNvSpPr/>
          <p:nvPr/>
        </p:nvSpPr>
        <p:spPr>
          <a:xfrm>
            <a:off x="2996399" y="5205588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36" name="XNLI"/>
          <p:cNvSpPr txBox="1"/>
          <p:nvPr/>
        </p:nvSpPr>
        <p:spPr>
          <a:xfrm>
            <a:off x="3558875" y="2675543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XNLI</a:t>
            </a:r>
          </a:p>
        </p:txBody>
      </p:sp>
      <p:sp>
        <p:nvSpPr>
          <p:cNvPr id="1037" name="PAWS-X"/>
          <p:cNvSpPr txBox="1"/>
          <p:nvPr/>
        </p:nvSpPr>
        <p:spPr>
          <a:xfrm>
            <a:off x="3558875" y="3008676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PAWS-X</a:t>
            </a:r>
          </a:p>
        </p:txBody>
      </p:sp>
      <p:sp>
        <p:nvSpPr>
          <p:cNvPr id="1038" name="POS"/>
          <p:cNvSpPr txBox="1"/>
          <p:nvPr/>
        </p:nvSpPr>
        <p:spPr>
          <a:xfrm>
            <a:off x="3558875" y="3423205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POS</a:t>
            </a:r>
          </a:p>
        </p:txBody>
      </p:sp>
      <p:sp>
        <p:nvSpPr>
          <p:cNvPr id="1039" name="NER"/>
          <p:cNvSpPr txBox="1"/>
          <p:nvPr/>
        </p:nvSpPr>
        <p:spPr>
          <a:xfrm>
            <a:off x="3558875" y="375633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NER</a:t>
            </a:r>
          </a:p>
        </p:txBody>
      </p:sp>
      <p:sp>
        <p:nvSpPr>
          <p:cNvPr id="1040" name="BUCC"/>
          <p:cNvSpPr txBox="1"/>
          <p:nvPr/>
        </p:nvSpPr>
        <p:spPr>
          <a:xfrm>
            <a:off x="3558875" y="4155510"/>
            <a:ext cx="67634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BUCC</a:t>
            </a:r>
          </a:p>
        </p:txBody>
      </p:sp>
      <p:sp>
        <p:nvSpPr>
          <p:cNvPr id="1041" name="Tatoeba"/>
          <p:cNvSpPr txBox="1"/>
          <p:nvPr/>
        </p:nvSpPr>
        <p:spPr>
          <a:xfrm>
            <a:off x="3558875" y="4488643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Tatoeba</a:t>
            </a:r>
          </a:p>
        </p:txBody>
      </p:sp>
      <p:sp>
        <p:nvSpPr>
          <p:cNvPr id="1042" name="XQuAD"/>
          <p:cNvSpPr txBox="1"/>
          <p:nvPr/>
        </p:nvSpPr>
        <p:spPr>
          <a:xfrm>
            <a:off x="3558875" y="4787195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XQuAD</a:t>
            </a:r>
          </a:p>
        </p:txBody>
      </p:sp>
      <p:sp>
        <p:nvSpPr>
          <p:cNvPr id="1043" name="MLQA"/>
          <p:cNvSpPr txBox="1"/>
          <p:nvPr/>
        </p:nvSpPr>
        <p:spPr>
          <a:xfrm>
            <a:off x="3558875" y="5057740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MLQA</a:t>
            </a:r>
          </a:p>
        </p:txBody>
      </p:sp>
      <p:sp>
        <p:nvSpPr>
          <p:cNvPr id="1044" name="TyDiQA"/>
          <p:cNvSpPr txBox="1"/>
          <p:nvPr/>
        </p:nvSpPr>
        <p:spPr>
          <a:xfrm>
            <a:off x="3558875" y="536242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TyDiQA</a:t>
            </a:r>
          </a:p>
        </p:txBody>
      </p:sp>
      <p:sp>
        <p:nvSpPr>
          <p:cNvPr id="1045" name="Arrow"/>
          <p:cNvSpPr/>
          <p:nvPr/>
        </p:nvSpPr>
        <p:spPr>
          <a:xfrm>
            <a:off x="4690872" y="2802745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46" name="Arrow"/>
          <p:cNvSpPr/>
          <p:nvPr/>
        </p:nvSpPr>
        <p:spPr>
          <a:xfrm>
            <a:off x="4690872" y="3538594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47" name="Arrow"/>
          <p:cNvSpPr/>
          <p:nvPr/>
        </p:nvSpPr>
        <p:spPr>
          <a:xfrm>
            <a:off x="4690872" y="4270899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48" name="Arrow"/>
          <p:cNvSpPr/>
          <p:nvPr/>
        </p:nvSpPr>
        <p:spPr>
          <a:xfrm>
            <a:off x="4696399" y="4821302"/>
            <a:ext cx="622014" cy="65534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49" name="Rounded Rectangle"/>
          <p:cNvSpPr/>
          <p:nvPr/>
        </p:nvSpPr>
        <p:spPr>
          <a:xfrm>
            <a:off x="5661814" y="2688430"/>
            <a:ext cx="904245" cy="2815480"/>
          </a:xfrm>
          <a:prstGeom prst="roundRect">
            <a:avLst>
              <a:gd name="adj" fmla="val 12026"/>
            </a:avLst>
          </a:prstGeom>
          <a:solidFill>
            <a:srgbClr val="B7C7E7"/>
          </a:solidFill>
          <a:ln w="34925">
            <a:solidFill>
              <a:srgbClr val="2557A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50" name="XTREME"/>
          <p:cNvSpPr txBox="1"/>
          <p:nvPr/>
        </p:nvSpPr>
        <p:spPr>
          <a:xfrm>
            <a:off x="5966217" y="2997541"/>
            <a:ext cx="295439" cy="2197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XTREME</a:t>
            </a:r>
          </a:p>
        </p:txBody>
      </p:sp>
      <p:sp>
        <p:nvSpPr>
          <p:cNvPr id="1051" name="Line"/>
          <p:cNvSpPr/>
          <p:nvPr/>
        </p:nvSpPr>
        <p:spPr>
          <a:xfrm>
            <a:off x="6627982" y="4096169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52" name="Rounded Rectangle"/>
          <p:cNvSpPr/>
          <p:nvPr/>
        </p:nvSpPr>
        <p:spPr>
          <a:xfrm>
            <a:off x="7207921" y="3778274"/>
            <a:ext cx="1720332" cy="635792"/>
          </a:xfrm>
          <a:prstGeom prst="roundRect">
            <a:avLst>
              <a:gd name="adj" fmla="val 17104"/>
            </a:avLst>
          </a:prstGeom>
          <a:solidFill>
            <a:srgbClr val="EDB6BB"/>
          </a:solidFill>
          <a:ln w="34925">
            <a:solidFill>
              <a:srgbClr val="BE9398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53" name="Combined score"/>
          <p:cNvSpPr txBox="1"/>
          <p:nvPr/>
        </p:nvSpPr>
        <p:spPr>
          <a:xfrm>
            <a:off x="7258127" y="379256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Combined score</a:t>
            </a:r>
          </a:p>
        </p:txBody>
      </p:sp>
      <p:sp>
        <p:nvSpPr>
          <p:cNvPr id="1054" name="Mikolov, Tomas, et al. &quot;Distributed representations of words and phrases and their compositionality.&quot;"/>
          <p:cNvSpPr txBox="1"/>
          <p:nvPr/>
        </p:nvSpPr>
        <p:spPr>
          <a:xfrm>
            <a:off x="451309" y="5761903"/>
            <a:ext cx="8504665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Hu, J., Ruder, S., Siddhant, A., Neubig, G., Firat, O., &amp; Johnson, M. (2020). Xtreme: A </a:t>
            </a:r>
            <a:br/>
            <a:r>
              <a:t>massively multilingual multi-task benchmark for evaluating cross-lingual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6837122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/>
              </a:rPr>
              <a:t>Усреднение</a:t>
            </a:r>
            <a:r>
              <a:rPr b="1" dirty="0">
                <a:latin typeface="Myriad Pro"/>
              </a:rPr>
              <a:t> </a:t>
            </a:r>
            <a:r>
              <a:rPr lang="ru-RU" b="1" dirty="0">
                <a:latin typeface="Myriad Pro" panose="020B0503030403020204"/>
              </a:rPr>
              <a:t>векторных представлений слов</a:t>
            </a:r>
            <a:endParaRPr b="1" dirty="0">
              <a:latin typeface="Myriad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Дана прямоугольная матрица…"/>
              <p:cNvSpPr txBox="1"/>
              <p:nvPr/>
            </p:nvSpPr>
            <p:spPr>
              <a:xfrm>
                <a:off x="612000" y="720000"/>
                <a:ext cx="8178801" cy="320576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4206" tIns="24206" rIns="24206" bIns="24206">
                <a:spAutoFit/>
              </a:bodyPr>
              <a:lstStyle/>
              <a:p>
                <a:pPr>
                  <a:defRPr>
                    <a:solidFill>
                      <a:srgbClr val="25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/>
                  </a:rPr>
                  <a:t>Преимущества</a:t>
                </a:r>
                <a:r>
                  <a:rPr dirty="0">
                    <a:latin typeface="Myriad Pro"/>
                  </a:rPr>
                  <a:t>:</a:t>
                </a: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/>
                  </a:rPr>
                  <a:t>Быстрый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метод</a:t>
                </a:r>
                <a:endParaRPr dirty="0">
                  <a:latin typeface="Myriad Pro"/>
                </a:endParaRP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/>
                  </a:rPr>
                  <a:t>Можно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использовать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предобученные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вектора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слов</a:t>
                </a:r>
                <a:endParaRPr dirty="0">
                  <a:latin typeface="Myriad Pro"/>
                </a:endParaRPr>
              </a:p>
              <a:p>
                <a:pPr>
                  <a:defRPr>
                    <a:solidFill>
                      <a:srgbClr val="2558A1"/>
                    </a:solidFill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/>
                  </a:rPr>
                  <a:t>Проблемы</a:t>
                </a:r>
                <a:r>
                  <a:rPr dirty="0">
                    <a:latin typeface="Myriad Pro"/>
                  </a:rPr>
                  <a:t>:</a:t>
                </a: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dirty="0" err="1">
                    <a:latin typeface="Myriad Pro"/>
                  </a:rPr>
                  <a:t>Равный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вклад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каждого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слова</a:t>
                </a:r>
                <a:r>
                  <a:rPr dirty="0">
                    <a:latin typeface="Myriad Pro"/>
                  </a:rPr>
                  <a:t> - </a:t>
                </a:r>
                <a:r>
                  <a:rPr dirty="0" err="1">
                    <a:latin typeface="Myriad Pro"/>
                  </a:rPr>
                  <a:t>введем</a:t>
                </a:r>
                <a:r>
                  <a:rPr dirty="0"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дополнительно</a:t>
                </a:r>
                <a:r>
                  <a:rPr dirty="0">
                    <a:latin typeface="Myriad Pro"/>
                  </a:rPr>
                  <a:t>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359A3"/>
                        </a:solidFill>
                        <a:latin typeface="Cambria Math" panose="02040503050406030204" pitchFamily="18" charset="0"/>
                      </a:rPr>
                      <m:t>𝑡𝑓</m:t>
                    </m:r>
                    <m:r>
                      <a:rPr i="1">
                        <a:solidFill>
                          <a:srgbClr val="2359A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i="1">
                        <a:solidFill>
                          <a:srgbClr val="2359A3"/>
                        </a:solidFill>
                        <a:latin typeface="Cambria Math" panose="02040503050406030204" pitchFamily="18" charset="0"/>
                      </a:rPr>
                      <m:t>𝑖𝑑𝑓</m:t>
                    </m:r>
                  </m:oMath>
                </a14:m>
                <a:r>
                  <a:rPr dirty="0">
                    <a:solidFill>
                      <a:srgbClr val="2459A4"/>
                    </a:solidFill>
                    <a:latin typeface="Myriad Pro"/>
                  </a:rPr>
                  <a:t> </a:t>
                </a:r>
                <a:r>
                  <a:rPr dirty="0" err="1">
                    <a:latin typeface="Myriad Pro"/>
                  </a:rPr>
                  <a:t>веса</a:t>
                </a:r>
                <a:endParaRPr dirty="0">
                  <a:latin typeface="Myriad Pro"/>
                </a:endParaRPr>
              </a:p>
              <a:p>
                <a:pPr marL="254000" indent="-254000">
                  <a:buClr>
                    <a:srgbClr val="265BA4"/>
                  </a:buClr>
                  <a:buSzPct val="140000"/>
                  <a:buChar char="•"/>
                  <a:defRPr>
                    <a:latin typeface="MyriadPro-Regular"/>
                    <a:ea typeface="MyriadPro-Regular"/>
                    <a:cs typeface="MyriadPro-Regular"/>
                    <a:sym typeface="MyriadPro-Regular"/>
                  </a:defRPr>
                </a:pPr>
                <a:r>
                  <a:rPr b="1" dirty="0" err="1">
                    <a:latin typeface="Myriad Pro"/>
                  </a:rPr>
                  <a:t>Сохраняются</a:t>
                </a:r>
                <a:r>
                  <a:rPr b="1" dirty="0">
                    <a:latin typeface="Myriad Pro"/>
                  </a:rPr>
                  <a:t> </a:t>
                </a:r>
                <a:r>
                  <a:rPr b="1" dirty="0" err="1">
                    <a:latin typeface="Myriad Pro"/>
                  </a:rPr>
                  <a:t>все</a:t>
                </a:r>
                <a:r>
                  <a:rPr b="1" dirty="0">
                    <a:latin typeface="Myriad Pro"/>
                  </a:rPr>
                  <a:t> </a:t>
                </a:r>
                <a:r>
                  <a:rPr b="1" dirty="0" err="1">
                    <a:latin typeface="Myriad Pro"/>
                  </a:rPr>
                  <a:t>проблемы</a:t>
                </a:r>
                <a:r>
                  <a:rPr b="1" dirty="0">
                    <a:latin typeface="Myriad Pro"/>
                  </a:rPr>
                  <a:t> </a:t>
                </a:r>
                <a:r>
                  <a:rPr b="1" dirty="0" err="1">
                    <a:latin typeface="Myriad Pro"/>
                  </a:rPr>
                  <a:t>векторов</a:t>
                </a:r>
                <a:r>
                  <a:rPr b="1" dirty="0">
                    <a:latin typeface="Myriad Pro"/>
                  </a:rPr>
                  <a:t> </a:t>
                </a:r>
                <a:r>
                  <a:rPr b="1" dirty="0" err="1">
                    <a:latin typeface="Myriad Pro"/>
                  </a:rPr>
                  <a:t>слов</a:t>
                </a:r>
                <a:endParaRPr b="1" dirty="0">
                  <a:latin typeface="Myriad Pro"/>
                </a:endParaRPr>
              </a:p>
            </p:txBody>
          </p:sp>
        </mc:Choice>
        <mc:Fallback>
          <p:sp>
            <p:nvSpPr>
              <p:cNvPr id="195" name="Дана прямоугольная матрица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720000"/>
                <a:ext cx="8178801" cy="3205760"/>
              </a:xfrm>
              <a:prstGeom prst="rect">
                <a:avLst/>
              </a:prstGeom>
              <a:blipFill>
                <a:blip r:embed="rId2"/>
                <a:stretch>
                  <a:fillRect l="-3204" t="-1901" r="-1267" b="-87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Многозначность…"/>
          <p:cNvSpPr txBox="1"/>
          <p:nvPr/>
        </p:nvSpPr>
        <p:spPr>
          <a:xfrm>
            <a:off x="900000" y="4035696"/>
            <a:ext cx="7625761" cy="90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Многозначность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/>
              </a:rPr>
              <a:t>Близость синонимов и антонимов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Оценка мультиязычных моделей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Оценка мультиязычных моделей</a:t>
            </a:r>
          </a:p>
        </p:txBody>
      </p:sp>
      <p:sp>
        <p:nvSpPr>
          <p:cNvPr id="1057" name="Бенчмарк XTREME"/>
          <p:cNvSpPr txBox="1"/>
          <p:nvPr/>
        </p:nvSpPr>
        <p:spPr>
          <a:xfrm>
            <a:off x="630899" y="577231"/>
            <a:ext cx="7882202" cy="355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2658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Бенчмарк XTREME</a:t>
            </a:r>
          </a:p>
        </p:txBody>
      </p:sp>
      <p:sp>
        <p:nvSpPr>
          <p:cNvPr id="1058" name="Показатели для индо-европейских языков выше, чем для остальных"/>
          <p:cNvSpPr txBox="1"/>
          <p:nvPr/>
        </p:nvSpPr>
        <p:spPr>
          <a:xfrm>
            <a:off x="503899" y="1055208"/>
            <a:ext cx="8395963" cy="693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marL="304800" indent="-304800">
              <a:spcBef>
                <a:spcPts val="1200"/>
              </a:spcBef>
              <a:buClr>
                <a:srgbClr val="2557A1"/>
              </a:buClr>
              <a:buSzPct val="123000"/>
              <a:buChar char="•"/>
              <a:defRPr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Показатели для индо-европейских языков выше, чем для остальных</a:t>
            </a:r>
          </a:p>
        </p:txBody>
      </p:sp>
      <p:sp>
        <p:nvSpPr>
          <p:cNvPr id="1059" name="Rounded Rectangle"/>
          <p:cNvSpPr/>
          <p:nvPr/>
        </p:nvSpPr>
        <p:spPr>
          <a:xfrm>
            <a:off x="1261864" y="2688430"/>
            <a:ext cx="1720333" cy="640493"/>
          </a:xfrm>
          <a:prstGeom prst="roundRect">
            <a:avLst>
              <a:gd name="adj" fmla="val 16978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60" name="Sentence classification"/>
          <p:cNvSpPr txBox="1"/>
          <p:nvPr/>
        </p:nvSpPr>
        <p:spPr>
          <a:xfrm>
            <a:off x="1312071" y="2704107"/>
            <a:ext cx="1619919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classification</a:t>
            </a:r>
          </a:p>
        </p:txBody>
      </p:sp>
      <p:sp>
        <p:nvSpPr>
          <p:cNvPr id="1061" name="Rounded Rectangle"/>
          <p:cNvSpPr/>
          <p:nvPr/>
        </p:nvSpPr>
        <p:spPr>
          <a:xfrm>
            <a:off x="1261864" y="3423084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F2BED9"/>
          </a:solidFill>
          <a:ln w="34925">
            <a:solidFill>
              <a:srgbClr val="C59BB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62" name="Rounded Rectangle"/>
          <p:cNvSpPr/>
          <p:nvPr/>
        </p:nvSpPr>
        <p:spPr>
          <a:xfrm>
            <a:off x="1261864" y="4155388"/>
            <a:ext cx="1720333" cy="635793"/>
          </a:xfrm>
          <a:prstGeom prst="roundRect">
            <a:avLst>
              <a:gd name="adj" fmla="val 17104"/>
            </a:avLst>
          </a:prstGeom>
          <a:solidFill>
            <a:srgbClr val="DEDA8C"/>
          </a:solidFill>
          <a:ln w="34925">
            <a:solidFill>
              <a:srgbClr val="C8C50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63" name="Rounded Rectangle"/>
          <p:cNvSpPr/>
          <p:nvPr/>
        </p:nvSpPr>
        <p:spPr>
          <a:xfrm>
            <a:off x="1261864" y="4887693"/>
            <a:ext cx="1720333" cy="635792"/>
          </a:xfrm>
          <a:prstGeom prst="roundRect">
            <a:avLst>
              <a:gd name="adj" fmla="val 17104"/>
            </a:avLst>
          </a:prstGeom>
          <a:solidFill>
            <a:srgbClr val="BBE0B3"/>
          </a:solidFill>
          <a:ln w="34925">
            <a:solidFill>
              <a:srgbClr val="51A153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64" name="Structured prediction"/>
          <p:cNvSpPr txBox="1"/>
          <p:nvPr/>
        </p:nvSpPr>
        <p:spPr>
          <a:xfrm>
            <a:off x="1312071" y="345730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Structured prediction</a:t>
            </a:r>
          </a:p>
        </p:txBody>
      </p:sp>
      <p:sp>
        <p:nvSpPr>
          <p:cNvPr id="1065" name="Sentence Retrieval"/>
          <p:cNvSpPr txBox="1"/>
          <p:nvPr/>
        </p:nvSpPr>
        <p:spPr>
          <a:xfrm>
            <a:off x="1312071" y="4187207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Sentence Retrieval</a:t>
            </a:r>
          </a:p>
        </p:txBody>
      </p:sp>
      <p:sp>
        <p:nvSpPr>
          <p:cNvPr id="1066" name="Question Answering"/>
          <p:cNvSpPr txBox="1"/>
          <p:nvPr/>
        </p:nvSpPr>
        <p:spPr>
          <a:xfrm>
            <a:off x="1312071" y="4905340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Question Answering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2996399" y="2914652"/>
            <a:ext cx="514113" cy="188049"/>
            <a:chOff x="0" y="0"/>
            <a:chExt cx="514112" cy="188047"/>
          </a:xfrm>
        </p:grpSpPr>
        <p:sp>
          <p:nvSpPr>
            <p:cNvPr id="1067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2996399" y="3646956"/>
            <a:ext cx="514113" cy="188049"/>
            <a:chOff x="0" y="0"/>
            <a:chExt cx="514112" cy="188047"/>
          </a:xfrm>
        </p:grpSpPr>
        <p:sp>
          <p:nvSpPr>
            <p:cNvPr id="1070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2996399" y="4396791"/>
            <a:ext cx="514113" cy="188048"/>
            <a:chOff x="0" y="0"/>
            <a:chExt cx="514112" cy="188047"/>
          </a:xfrm>
        </p:grpSpPr>
        <p:sp>
          <p:nvSpPr>
            <p:cNvPr id="1073" name="Line"/>
            <p:cNvSpPr/>
            <p:nvPr/>
          </p:nvSpPr>
          <p:spPr>
            <a:xfrm>
              <a:off x="0" y="0"/>
              <a:ext cx="514113" cy="0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0" y="188047"/>
              <a:ext cx="514113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076" name="Line"/>
          <p:cNvSpPr/>
          <p:nvPr/>
        </p:nvSpPr>
        <p:spPr>
          <a:xfrm flipV="1">
            <a:off x="2996399" y="4888881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77" name="Line"/>
          <p:cNvSpPr/>
          <p:nvPr/>
        </p:nvSpPr>
        <p:spPr>
          <a:xfrm>
            <a:off x="2996399" y="5424818"/>
            <a:ext cx="468845" cy="99044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78" name="Line"/>
          <p:cNvSpPr/>
          <p:nvPr/>
        </p:nvSpPr>
        <p:spPr>
          <a:xfrm>
            <a:off x="2996399" y="5205588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79" name="XNLI"/>
          <p:cNvSpPr txBox="1"/>
          <p:nvPr/>
        </p:nvSpPr>
        <p:spPr>
          <a:xfrm>
            <a:off x="3558875" y="2675543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XNLI</a:t>
            </a:r>
          </a:p>
        </p:txBody>
      </p:sp>
      <p:sp>
        <p:nvSpPr>
          <p:cNvPr id="1080" name="PAWS-X"/>
          <p:cNvSpPr txBox="1"/>
          <p:nvPr/>
        </p:nvSpPr>
        <p:spPr>
          <a:xfrm>
            <a:off x="3558875" y="3008676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PAWS-X</a:t>
            </a:r>
          </a:p>
        </p:txBody>
      </p:sp>
      <p:sp>
        <p:nvSpPr>
          <p:cNvPr id="1081" name="POS"/>
          <p:cNvSpPr txBox="1"/>
          <p:nvPr/>
        </p:nvSpPr>
        <p:spPr>
          <a:xfrm>
            <a:off x="3558875" y="3423205"/>
            <a:ext cx="676342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POS</a:t>
            </a:r>
          </a:p>
        </p:txBody>
      </p:sp>
      <p:sp>
        <p:nvSpPr>
          <p:cNvPr id="1082" name="NER"/>
          <p:cNvSpPr txBox="1"/>
          <p:nvPr/>
        </p:nvSpPr>
        <p:spPr>
          <a:xfrm>
            <a:off x="3558875" y="375633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NER</a:t>
            </a:r>
          </a:p>
        </p:txBody>
      </p:sp>
      <p:sp>
        <p:nvSpPr>
          <p:cNvPr id="1083" name="BUCC"/>
          <p:cNvSpPr txBox="1"/>
          <p:nvPr/>
        </p:nvSpPr>
        <p:spPr>
          <a:xfrm>
            <a:off x="3558875" y="4155510"/>
            <a:ext cx="67634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BUCC</a:t>
            </a:r>
          </a:p>
        </p:txBody>
      </p:sp>
      <p:sp>
        <p:nvSpPr>
          <p:cNvPr id="1084" name="Tatoeba"/>
          <p:cNvSpPr txBox="1"/>
          <p:nvPr/>
        </p:nvSpPr>
        <p:spPr>
          <a:xfrm>
            <a:off x="3558875" y="4488643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Tatoeba</a:t>
            </a:r>
          </a:p>
        </p:txBody>
      </p:sp>
      <p:sp>
        <p:nvSpPr>
          <p:cNvPr id="1085" name="XQuAD"/>
          <p:cNvSpPr txBox="1"/>
          <p:nvPr/>
        </p:nvSpPr>
        <p:spPr>
          <a:xfrm>
            <a:off x="3558875" y="4787195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XQuAD</a:t>
            </a:r>
          </a:p>
        </p:txBody>
      </p:sp>
      <p:sp>
        <p:nvSpPr>
          <p:cNvPr id="1086" name="MLQA"/>
          <p:cNvSpPr txBox="1"/>
          <p:nvPr/>
        </p:nvSpPr>
        <p:spPr>
          <a:xfrm>
            <a:off x="3558875" y="5057740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MLQA</a:t>
            </a:r>
          </a:p>
        </p:txBody>
      </p:sp>
      <p:sp>
        <p:nvSpPr>
          <p:cNvPr id="1087" name="TyDiQA"/>
          <p:cNvSpPr txBox="1"/>
          <p:nvPr/>
        </p:nvSpPr>
        <p:spPr>
          <a:xfrm>
            <a:off x="3558875" y="5362428"/>
            <a:ext cx="939171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TyDiQA</a:t>
            </a:r>
          </a:p>
        </p:txBody>
      </p:sp>
      <p:sp>
        <p:nvSpPr>
          <p:cNvPr id="1088" name="Arrow"/>
          <p:cNvSpPr/>
          <p:nvPr/>
        </p:nvSpPr>
        <p:spPr>
          <a:xfrm>
            <a:off x="4690872" y="2802745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89" name="Arrow"/>
          <p:cNvSpPr/>
          <p:nvPr/>
        </p:nvSpPr>
        <p:spPr>
          <a:xfrm>
            <a:off x="4690872" y="3538594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0" name="Arrow"/>
          <p:cNvSpPr/>
          <p:nvPr/>
        </p:nvSpPr>
        <p:spPr>
          <a:xfrm>
            <a:off x="4690872" y="4270899"/>
            <a:ext cx="622014" cy="404772"/>
          </a:xfrm>
          <a:prstGeom prst="rightArrow">
            <a:avLst>
              <a:gd name="adj1" fmla="val 32000"/>
              <a:gd name="adj2" fmla="val 98349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1" name="Arrow"/>
          <p:cNvSpPr/>
          <p:nvPr/>
        </p:nvSpPr>
        <p:spPr>
          <a:xfrm>
            <a:off x="4696399" y="4821302"/>
            <a:ext cx="622014" cy="65534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BD8E9"/>
          </a:solidFill>
          <a:ln w="34925">
            <a:solidFill>
              <a:srgbClr val="ABB6CA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2" name="Rounded Rectangle"/>
          <p:cNvSpPr/>
          <p:nvPr/>
        </p:nvSpPr>
        <p:spPr>
          <a:xfrm>
            <a:off x="5661814" y="2688430"/>
            <a:ext cx="904245" cy="2815480"/>
          </a:xfrm>
          <a:prstGeom prst="roundRect">
            <a:avLst>
              <a:gd name="adj" fmla="val 12026"/>
            </a:avLst>
          </a:prstGeom>
          <a:solidFill>
            <a:srgbClr val="B7C7E7"/>
          </a:solidFill>
          <a:ln w="34925">
            <a:solidFill>
              <a:srgbClr val="2557A1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3" name="XTREME"/>
          <p:cNvSpPr txBox="1"/>
          <p:nvPr/>
        </p:nvSpPr>
        <p:spPr>
          <a:xfrm>
            <a:off x="5966217" y="2997541"/>
            <a:ext cx="295439" cy="21972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pc="24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XTREME</a:t>
            </a:r>
          </a:p>
        </p:txBody>
      </p:sp>
      <p:sp>
        <p:nvSpPr>
          <p:cNvPr id="1094" name="Line"/>
          <p:cNvSpPr/>
          <p:nvPr/>
        </p:nvSpPr>
        <p:spPr>
          <a:xfrm>
            <a:off x="6627982" y="4096169"/>
            <a:ext cx="514113" cy="1"/>
          </a:xfrm>
          <a:prstGeom prst="line">
            <a:avLst/>
          </a:prstGeom>
          <a:ln w="34925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095" name="Rounded Rectangle"/>
          <p:cNvSpPr/>
          <p:nvPr/>
        </p:nvSpPr>
        <p:spPr>
          <a:xfrm>
            <a:off x="7207921" y="3778274"/>
            <a:ext cx="1720332" cy="635792"/>
          </a:xfrm>
          <a:prstGeom prst="roundRect">
            <a:avLst>
              <a:gd name="adj" fmla="val 17104"/>
            </a:avLst>
          </a:prstGeom>
          <a:solidFill>
            <a:srgbClr val="EDB6BB"/>
          </a:solidFill>
          <a:ln w="34925">
            <a:solidFill>
              <a:srgbClr val="BE9398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96" name="Combined score"/>
          <p:cNvSpPr txBox="1"/>
          <p:nvPr/>
        </p:nvSpPr>
        <p:spPr>
          <a:xfrm>
            <a:off x="7258127" y="3792561"/>
            <a:ext cx="1619919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Combined score</a:t>
            </a:r>
          </a:p>
        </p:txBody>
      </p:sp>
      <p:sp>
        <p:nvSpPr>
          <p:cNvPr id="1097" name="Mikolov, Tomas, et al. &quot;Distributed representations of words and phrases and their compositionality.&quot;"/>
          <p:cNvSpPr txBox="1"/>
          <p:nvPr/>
        </p:nvSpPr>
        <p:spPr>
          <a:xfrm>
            <a:off x="451309" y="5761903"/>
            <a:ext cx="8504665" cy="490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79400" indent="-279400" defTabSz="410763">
              <a:lnSpc>
                <a:spcPct val="100000"/>
              </a:lnSpc>
              <a:spcBef>
                <a:spcPts val="900"/>
              </a:spcBef>
              <a:buClr>
                <a:srgbClr val="2559A4"/>
              </a:buClr>
              <a:buSzPct val="100000"/>
              <a:buFont typeface="Zapf Dingbats"/>
              <a:buChar char="➤"/>
              <a:defRPr sz="1600" spc="16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Hu, J., Ruder, S., Siddhant, A., Neubig, G., Firat, O., &amp; Johnson, M. (2020). Xtreme: A </a:t>
            </a:r>
            <a:br/>
            <a:r>
              <a:t>massively multilingual multi-task benchmark for evaluating cross-lingual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40258506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Зачем нужны мультиязычные модели?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Зачем нужны мультиязычные модели?</a:t>
            </a:r>
          </a:p>
        </p:txBody>
      </p:sp>
      <p:grpSp>
        <p:nvGrpSpPr>
          <p:cNvPr id="1106" name="Group"/>
          <p:cNvGrpSpPr/>
          <p:nvPr/>
        </p:nvGrpSpPr>
        <p:grpSpPr>
          <a:xfrm>
            <a:off x="1484657" y="1934925"/>
            <a:ext cx="2059443" cy="1846161"/>
            <a:chOff x="0" y="0"/>
            <a:chExt cx="2059441" cy="1846160"/>
          </a:xfrm>
        </p:grpSpPr>
        <p:sp>
          <p:nvSpPr>
            <p:cNvPr id="1100" name="Shape"/>
            <p:cNvSpPr/>
            <p:nvPr/>
          </p:nvSpPr>
          <p:spPr>
            <a:xfrm>
              <a:off x="1762" y="0"/>
              <a:ext cx="2051704" cy="286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76"/>
                  </a:moveTo>
                  <a:lnTo>
                    <a:pt x="13340" y="0"/>
                  </a:lnTo>
                  <a:lnTo>
                    <a:pt x="21600" y="12708"/>
                  </a:lnTo>
                  <a:lnTo>
                    <a:pt x="7681" y="21600"/>
                  </a:lnTo>
                  <a:lnTo>
                    <a:pt x="0" y="6776"/>
                  </a:lnTo>
                  <a:close/>
                </a:path>
              </a:pathLst>
            </a:cu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1" name="Shape"/>
            <p:cNvSpPr/>
            <p:nvPr/>
          </p:nvSpPr>
          <p:spPr>
            <a:xfrm>
              <a:off x="3568" y="1471424"/>
              <a:ext cx="2055874" cy="37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77"/>
                  </a:moveTo>
                  <a:lnTo>
                    <a:pt x="13061" y="0"/>
                  </a:lnTo>
                  <a:lnTo>
                    <a:pt x="21600" y="12368"/>
                  </a:lnTo>
                  <a:lnTo>
                    <a:pt x="7704" y="21600"/>
                  </a:lnTo>
                  <a:lnTo>
                    <a:pt x="0" y="5177"/>
                  </a:lnTo>
                  <a:close/>
                </a:path>
              </a:pathLst>
            </a:cu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 flipV="1">
              <a:off x="-1" y="93118"/>
              <a:ext cx="2865" cy="1467816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03" name="Line"/>
            <p:cNvSpPr/>
            <p:nvPr/>
          </p:nvSpPr>
          <p:spPr>
            <a:xfrm flipV="1">
              <a:off x="725977" y="290320"/>
              <a:ext cx="1" cy="1550831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04" name="Line"/>
            <p:cNvSpPr/>
            <p:nvPr/>
          </p:nvSpPr>
          <p:spPr>
            <a:xfrm flipV="1">
              <a:off x="1263220" y="2102"/>
              <a:ext cx="3864" cy="1469633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05" name="Line"/>
            <p:cNvSpPr/>
            <p:nvPr/>
          </p:nvSpPr>
          <p:spPr>
            <a:xfrm flipV="1">
              <a:off x="2054146" y="158852"/>
              <a:ext cx="1" cy="1526063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07" name="Square"/>
          <p:cNvSpPr/>
          <p:nvPr/>
        </p:nvSpPr>
        <p:spPr>
          <a:xfrm>
            <a:off x="1626397" y="2223721"/>
            <a:ext cx="146820" cy="146820"/>
          </a:xfrm>
          <a:prstGeom prst="rect">
            <a:avLst/>
          </a:prstGeom>
          <a:solidFill>
            <a:srgbClr val="8E9D8A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08" name="Polygon"/>
          <p:cNvSpPr/>
          <p:nvPr/>
        </p:nvSpPr>
        <p:spPr>
          <a:xfrm>
            <a:off x="3196188" y="2223502"/>
            <a:ext cx="154837" cy="147258"/>
          </a:xfrm>
          <a:prstGeom prst="pentagon">
            <a:avLst/>
          </a:prstGeom>
          <a:solidFill>
            <a:srgbClr val="A42159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09" name="Circle"/>
          <p:cNvSpPr/>
          <p:nvPr/>
        </p:nvSpPr>
        <p:spPr>
          <a:xfrm>
            <a:off x="2268574" y="3165786"/>
            <a:ext cx="146820" cy="146820"/>
          </a:xfrm>
          <a:prstGeom prst="ellipse">
            <a:avLst/>
          </a:pr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10" name="Triangle"/>
          <p:cNvSpPr/>
          <p:nvPr/>
        </p:nvSpPr>
        <p:spPr>
          <a:xfrm>
            <a:off x="2572763" y="3165786"/>
            <a:ext cx="146820" cy="14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11" name="The dog is brown"/>
          <p:cNvSpPr txBox="1"/>
          <p:nvPr/>
        </p:nvSpPr>
        <p:spPr>
          <a:xfrm>
            <a:off x="252024" y="1018529"/>
            <a:ext cx="1619919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The dog is brown</a:t>
            </a:r>
          </a:p>
        </p:txBody>
      </p:sp>
      <p:sp>
        <p:nvSpPr>
          <p:cNvPr id="1112" name="Line"/>
          <p:cNvSpPr/>
          <p:nvPr/>
        </p:nvSpPr>
        <p:spPr>
          <a:xfrm>
            <a:off x="1152818" y="1685487"/>
            <a:ext cx="437794" cy="476943"/>
          </a:xfrm>
          <a:prstGeom prst="line">
            <a:avLst/>
          </a:prstGeom>
          <a:ln w="25400">
            <a:solidFill>
              <a:srgbClr val="8E9E8A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13" name="Line"/>
          <p:cNvSpPr/>
          <p:nvPr/>
        </p:nvSpPr>
        <p:spPr>
          <a:xfrm flipH="1">
            <a:off x="3369140" y="2286769"/>
            <a:ext cx="391359" cy="1"/>
          </a:xfrm>
          <a:prstGeom prst="line">
            <a:avLst/>
          </a:prstGeom>
          <a:ln w="25400">
            <a:solidFill>
              <a:srgbClr val="B43359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14" name="I want to call you"/>
          <p:cNvSpPr txBox="1"/>
          <p:nvPr/>
        </p:nvSpPr>
        <p:spPr>
          <a:xfrm>
            <a:off x="3670662" y="1993522"/>
            <a:ext cx="1249015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want to call you</a:t>
            </a:r>
          </a:p>
        </p:txBody>
      </p:sp>
      <p:sp>
        <p:nvSpPr>
          <p:cNvPr id="1115" name="Line"/>
          <p:cNvSpPr/>
          <p:nvPr/>
        </p:nvSpPr>
        <p:spPr>
          <a:xfrm flipV="1">
            <a:off x="1584519" y="3333979"/>
            <a:ext cx="695526" cy="695526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16" name="I love eating"/>
          <p:cNvSpPr txBox="1"/>
          <p:nvPr/>
        </p:nvSpPr>
        <p:spPr>
          <a:xfrm>
            <a:off x="964323" y="4167783"/>
            <a:ext cx="1249015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love eating</a:t>
            </a:r>
          </a:p>
        </p:txBody>
      </p:sp>
      <p:sp>
        <p:nvSpPr>
          <p:cNvPr id="1117" name="Line"/>
          <p:cNvSpPr/>
          <p:nvPr/>
        </p:nvSpPr>
        <p:spPr>
          <a:xfrm flipV="1">
            <a:off x="2642407" y="3351256"/>
            <a:ext cx="1" cy="669953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18" name="I enjoy food a lot"/>
          <p:cNvSpPr txBox="1"/>
          <p:nvPr/>
        </p:nvSpPr>
        <p:spPr>
          <a:xfrm>
            <a:off x="2188378" y="4167783"/>
            <a:ext cx="1249015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enjoy food a lot</a:t>
            </a:r>
          </a:p>
        </p:txBody>
      </p:sp>
      <p:grpSp>
        <p:nvGrpSpPr>
          <p:cNvPr id="1125" name="Group"/>
          <p:cNvGrpSpPr/>
          <p:nvPr/>
        </p:nvGrpSpPr>
        <p:grpSpPr>
          <a:xfrm>
            <a:off x="6056657" y="2061925"/>
            <a:ext cx="2059443" cy="1846161"/>
            <a:chOff x="0" y="0"/>
            <a:chExt cx="2059441" cy="1846160"/>
          </a:xfrm>
        </p:grpSpPr>
        <p:sp>
          <p:nvSpPr>
            <p:cNvPr id="1119" name="Shape"/>
            <p:cNvSpPr/>
            <p:nvPr/>
          </p:nvSpPr>
          <p:spPr>
            <a:xfrm>
              <a:off x="1762" y="0"/>
              <a:ext cx="2051704" cy="286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76"/>
                  </a:moveTo>
                  <a:lnTo>
                    <a:pt x="13340" y="0"/>
                  </a:lnTo>
                  <a:lnTo>
                    <a:pt x="21600" y="12708"/>
                  </a:lnTo>
                  <a:lnTo>
                    <a:pt x="7681" y="21600"/>
                  </a:lnTo>
                  <a:lnTo>
                    <a:pt x="0" y="6776"/>
                  </a:lnTo>
                  <a:close/>
                </a:path>
              </a:pathLst>
            </a:cu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0" name="Shape"/>
            <p:cNvSpPr/>
            <p:nvPr/>
          </p:nvSpPr>
          <p:spPr>
            <a:xfrm>
              <a:off x="3568" y="1471424"/>
              <a:ext cx="2055874" cy="37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77"/>
                  </a:moveTo>
                  <a:lnTo>
                    <a:pt x="13061" y="0"/>
                  </a:lnTo>
                  <a:lnTo>
                    <a:pt x="21600" y="12368"/>
                  </a:lnTo>
                  <a:lnTo>
                    <a:pt x="7704" y="21600"/>
                  </a:lnTo>
                  <a:lnTo>
                    <a:pt x="0" y="5177"/>
                  </a:lnTo>
                  <a:close/>
                </a:path>
              </a:pathLst>
            </a:cu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 flipV="1">
              <a:off x="-1" y="93118"/>
              <a:ext cx="2865" cy="1467816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22" name="Line"/>
            <p:cNvSpPr/>
            <p:nvPr/>
          </p:nvSpPr>
          <p:spPr>
            <a:xfrm flipV="1">
              <a:off x="725977" y="290320"/>
              <a:ext cx="1" cy="1550831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23" name="Line"/>
            <p:cNvSpPr/>
            <p:nvPr/>
          </p:nvSpPr>
          <p:spPr>
            <a:xfrm flipV="1">
              <a:off x="1263220" y="2102"/>
              <a:ext cx="3864" cy="1469633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  <p:sp>
          <p:nvSpPr>
            <p:cNvPr id="1124" name="Line"/>
            <p:cNvSpPr/>
            <p:nvPr/>
          </p:nvSpPr>
          <p:spPr>
            <a:xfrm flipV="1">
              <a:off x="2054146" y="158852"/>
              <a:ext cx="1" cy="1526063"/>
            </a:xfrm>
            <a:prstGeom prst="line">
              <a:avLst/>
            </a:prstGeom>
            <a:noFill/>
            <a:ln w="12700" cap="flat">
              <a:solidFill>
                <a:srgbClr val="99ADC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126" name="Square"/>
          <p:cNvSpPr/>
          <p:nvPr/>
        </p:nvSpPr>
        <p:spPr>
          <a:xfrm>
            <a:off x="6198397" y="2350721"/>
            <a:ext cx="146820" cy="146820"/>
          </a:xfrm>
          <a:prstGeom prst="rect">
            <a:avLst/>
          </a:prstGeom>
          <a:solidFill>
            <a:srgbClr val="8E9D8A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27" name="Polygon"/>
          <p:cNvSpPr/>
          <p:nvPr/>
        </p:nvSpPr>
        <p:spPr>
          <a:xfrm>
            <a:off x="7768189" y="2350502"/>
            <a:ext cx="154836" cy="147258"/>
          </a:xfrm>
          <a:prstGeom prst="pentagon">
            <a:avLst/>
          </a:prstGeom>
          <a:solidFill>
            <a:srgbClr val="A42159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28" name="Circle"/>
          <p:cNvSpPr/>
          <p:nvPr/>
        </p:nvSpPr>
        <p:spPr>
          <a:xfrm>
            <a:off x="6840574" y="3292786"/>
            <a:ext cx="146820" cy="146820"/>
          </a:xfrm>
          <a:prstGeom prst="ellipse">
            <a:avLst/>
          </a:pr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29" name="Triangle"/>
          <p:cNvSpPr/>
          <p:nvPr/>
        </p:nvSpPr>
        <p:spPr>
          <a:xfrm>
            <a:off x="7144763" y="3292786"/>
            <a:ext cx="146820" cy="14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0" name="Square"/>
          <p:cNvSpPr/>
          <p:nvPr/>
        </p:nvSpPr>
        <p:spPr>
          <a:xfrm>
            <a:off x="6198397" y="2593686"/>
            <a:ext cx="146820" cy="146819"/>
          </a:xfrm>
          <a:prstGeom prst="rect">
            <a:avLst/>
          </a:prstGeom>
          <a:solidFill>
            <a:srgbClr val="8E9D8A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1" name="Polygon"/>
          <p:cNvSpPr/>
          <p:nvPr/>
        </p:nvSpPr>
        <p:spPr>
          <a:xfrm>
            <a:off x="7476089" y="2350502"/>
            <a:ext cx="154836" cy="147258"/>
          </a:xfrm>
          <a:prstGeom prst="pentagon">
            <a:avLst/>
          </a:prstGeom>
          <a:solidFill>
            <a:srgbClr val="A42159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2" name="Circle"/>
          <p:cNvSpPr/>
          <p:nvPr/>
        </p:nvSpPr>
        <p:spPr>
          <a:xfrm>
            <a:off x="6656578" y="3292786"/>
            <a:ext cx="146820" cy="146820"/>
          </a:xfrm>
          <a:prstGeom prst="ellipse">
            <a:avLst/>
          </a:pr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3" name="Triangle"/>
          <p:cNvSpPr/>
          <p:nvPr/>
        </p:nvSpPr>
        <p:spPr>
          <a:xfrm>
            <a:off x="7345559" y="3292786"/>
            <a:ext cx="146820" cy="14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557A1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34" name="Line"/>
          <p:cNvSpPr/>
          <p:nvPr/>
        </p:nvSpPr>
        <p:spPr>
          <a:xfrm rot="18900000">
            <a:off x="5206501" y="2418640"/>
            <a:ext cx="1024153" cy="622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3111" y="0"/>
                </a:lnTo>
                <a:lnTo>
                  <a:pt x="21600" y="13868"/>
                </a:lnTo>
              </a:path>
            </a:pathLst>
          </a:custGeom>
          <a:ln w="25400">
            <a:solidFill>
              <a:srgbClr val="8E9E8A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35" name="Line"/>
          <p:cNvSpPr/>
          <p:nvPr/>
        </p:nvSpPr>
        <p:spPr>
          <a:xfrm rot="18900000">
            <a:off x="5455216" y="2719511"/>
            <a:ext cx="926103" cy="665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782" y="0"/>
                </a:lnTo>
                <a:lnTo>
                  <a:pt x="21600" y="8151"/>
                </a:lnTo>
              </a:path>
            </a:pathLst>
          </a:custGeom>
          <a:ln w="25400">
            <a:solidFill>
              <a:srgbClr val="8E9E8A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36" name="The dog is brown"/>
          <p:cNvSpPr txBox="1"/>
          <p:nvPr/>
        </p:nvSpPr>
        <p:spPr>
          <a:xfrm>
            <a:off x="3712185" y="3320572"/>
            <a:ext cx="2185977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The dog is brown</a:t>
            </a:r>
          </a:p>
        </p:txBody>
      </p:sp>
      <p:sp>
        <p:nvSpPr>
          <p:cNvPr id="1137" name="Le chien est brun"/>
          <p:cNvSpPr txBox="1"/>
          <p:nvPr/>
        </p:nvSpPr>
        <p:spPr>
          <a:xfrm>
            <a:off x="3899693" y="3689606"/>
            <a:ext cx="2185978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8E9E8A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Le chien est brun</a:t>
            </a:r>
          </a:p>
        </p:txBody>
      </p:sp>
      <p:sp>
        <p:nvSpPr>
          <p:cNvPr id="1138" name="Line"/>
          <p:cNvSpPr/>
          <p:nvPr/>
        </p:nvSpPr>
        <p:spPr>
          <a:xfrm flipV="1">
            <a:off x="6729988" y="3505838"/>
            <a:ext cx="1" cy="826340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39" name="Line"/>
          <p:cNvSpPr/>
          <p:nvPr/>
        </p:nvSpPr>
        <p:spPr>
          <a:xfrm flipV="1">
            <a:off x="6913984" y="3505838"/>
            <a:ext cx="1" cy="1159227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40" name="I love eating"/>
          <p:cNvSpPr txBox="1"/>
          <p:nvPr/>
        </p:nvSpPr>
        <p:spPr>
          <a:xfrm>
            <a:off x="5374544" y="4398409"/>
            <a:ext cx="1499357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love eating</a:t>
            </a:r>
          </a:p>
        </p:txBody>
      </p:sp>
      <p:sp>
        <p:nvSpPr>
          <p:cNvPr id="1141" name="Ich esse gerne"/>
          <p:cNvSpPr txBox="1"/>
          <p:nvPr/>
        </p:nvSpPr>
        <p:spPr>
          <a:xfrm>
            <a:off x="5426966" y="4765726"/>
            <a:ext cx="1689682" cy="3024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Ich esse gerne</a:t>
            </a:r>
          </a:p>
        </p:txBody>
      </p:sp>
      <p:sp>
        <p:nvSpPr>
          <p:cNvPr id="1142" name="Line"/>
          <p:cNvSpPr/>
          <p:nvPr/>
        </p:nvSpPr>
        <p:spPr>
          <a:xfrm flipV="1">
            <a:off x="7227436" y="3505838"/>
            <a:ext cx="1" cy="1540623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43" name="Line"/>
          <p:cNvSpPr/>
          <p:nvPr/>
        </p:nvSpPr>
        <p:spPr>
          <a:xfrm flipV="1">
            <a:off x="7426819" y="3508187"/>
            <a:ext cx="1" cy="826340"/>
          </a:xfrm>
          <a:prstGeom prst="line">
            <a:avLst/>
          </a:prstGeom>
          <a:ln w="25400">
            <a:solidFill>
              <a:srgbClr val="2557A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44" name="I enjoy food a lot"/>
          <p:cNvSpPr txBox="1"/>
          <p:nvPr/>
        </p:nvSpPr>
        <p:spPr>
          <a:xfrm>
            <a:off x="7266944" y="4365293"/>
            <a:ext cx="1499356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enjoy food a lot</a:t>
            </a:r>
          </a:p>
        </p:txBody>
      </p:sp>
      <p:sp>
        <p:nvSpPr>
          <p:cNvPr id="1145" name="Ich genieße Essen"/>
          <p:cNvSpPr txBox="1"/>
          <p:nvPr/>
        </p:nvSpPr>
        <p:spPr>
          <a:xfrm>
            <a:off x="7000765" y="5134375"/>
            <a:ext cx="1689682" cy="6072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Ich genieße Essen</a:t>
            </a:r>
          </a:p>
        </p:txBody>
      </p:sp>
      <p:sp>
        <p:nvSpPr>
          <p:cNvPr id="1146" name="Line"/>
          <p:cNvSpPr/>
          <p:nvPr/>
        </p:nvSpPr>
        <p:spPr>
          <a:xfrm>
            <a:off x="7852240" y="1827447"/>
            <a:ext cx="1" cy="459323"/>
          </a:xfrm>
          <a:prstGeom prst="line">
            <a:avLst/>
          </a:prstGeom>
          <a:ln w="25400">
            <a:solidFill>
              <a:srgbClr val="B43359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47" name="I want to call you"/>
          <p:cNvSpPr txBox="1"/>
          <p:nvPr/>
        </p:nvSpPr>
        <p:spPr>
          <a:xfrm>
            <a:off x="7569562" y="1166467"/>
            <a:ext cx="1249015" cy="607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5C5C5C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 want to call you</a:t>
            </a:r>
          </a:p>
        </p:txBody>
      </p:sp>
      <p:sp>
        <p:nvSpPr>
          <p:cNvPr id="1148" name="Line"/>
          <p:cNvSpPr/>
          <p:nvPr/>
        </p:nvSpPr>
        <p:spPr>
          <a:xfrm>
            <a:off x="7553506" y="1557118"/>
            <a:ext cx="1" cy="725093"/>
          </a:xfrm>
          <a:prstGeom prst="line">
            <a:avLst/>
          </a:prstGeom>
          <a:ln w="25400">
            <a:solidFill>
              <a:srgbClr val="B43359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/>
          </a:p>
        </p:txBody>
      </p:sp>
      <p:sp>
        <p:nvSpPr>
          <p:cNvPr id="1149" name="Ich will dich anrufen"/>
          <p:cNvSpPr txBox="1"/>
          <p:nvPr/>
        </p:nvSpPr>
        <p:spPr>
          <a:xfrm>
            <a:off x="5350216" y="1183702"/>
            <a:ext cx="2313447" cy="302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>
            <a:spAutoFit/>
          </a:bodyPr>
          <a:lstStyle>
            <a:lvl1pPr algn="ctr" defTabSz="584200">
              <a:lnSpc>
                <a:spcPct val="100000"/>
              </a:lnSpc>
              <a:spcBef>
                <a:spcPts val="1400"/>
              </a:spcBef>
              <a:defRPr sz="2000" spc="19">
                <a:solidFill>
                  <a:srgbClr val="B43359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Ich will dich anrufen</a:t>
            </a:r>
          </a:p>
        </p:txBody>
      </p:sp>
    </p:spTree>
    <p:extLst>
      <p:ext uri="{BB962C8B-B14F-4D97-AF65-F5344CB8AC3E}">
        <p14:creationId xmlns:p14="http://schemas.microsoft.com/office/powerpoint/2010/main" val="2287942100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Будущее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Будущее</a:t>
            </a:r>
          </a:p>
        </p:txBody>
      </p:sp>
      <p:sp>
        <p:nvSpPr>
          <p:cNvPr id="1343" name="Rectangle"/>
          <p:cNvSpPr/>
          <p:nvPr/>
        </p:nvSpPr>
        <p:spPr>
          <a:xfrm>
            <a:off x="635713" y="2136696"/>
            <a:ext cx="7897974" cy="2151103"/>
          </a:xfrm>
          <a:prstGeom prst="rect">
            <a:avLst/>
          </a:prstGeom>
          <a:solidFill>
            <a:srgbClr val="FFFFFF">
              <a:alpha val="8842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4" name="Одна модель умеет решать задачи для нескольких языков"/>
          <p:cNvSpPr txBox="1"/>
          <p:nvPr/>
        </p:nvSpPr>
        <p:spPr>
          <a:xfrm>
            <a:off x="768903" y="2334676"/>
            <a:ext cx="7442201" cy="7137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Одна модель умеет решать задачи для нескольких языков </a:t>
            </a:r>
          </a:p>
        </p:txBody>
      </p:sp>
    </p:spTree>
    <p:extLst>
      <p:ext uri="{BB962C8B-B14F-4D97-AF65-F5344CB8AC3E}">
        <p14:creationId xmlns:p14="http://schemas.microsoft.com/office/powerpoint/2010/main" val="178638992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Будущее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Будущее</a:t>
            </a:r>
          </a:p>
        </p:txBody>
      </p:sp>
      <p:sp>
        <p:nvSpPr>
          <p:cNvPr id="1349" name="Rectangle"/>
          <p:cNvSpPr/>
          <p:nvPr/>
        </p:nvSpPr>
        <p:spPr>
          <a:xfrm>
            <a:off x="635713" y="2136696"/>
            <a:ext cx="7897974" cy="2151103"/>
          </a:xfrm>
          <a:prstGeom prst="rect">
            <a:avLst/>
          </a:prstGeom>
          <a:solidFill>
            <a:srgbClr val="FFFFFF">
              <a:alpha val="8842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0" name="Одна модель умеет решать задачи для нескольких языков…"/>
          <p:cNvSpPr txBox="1"/>
          <p:nvPr/>
        </p:nvSpPr>
        <p:spPr>
          <a:xfrm>
            <a:off x="768903" y="2334676"/>
            <a:ext cx="7442201" cy="12344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Одна модель умеет решать задачи для нескольких языков 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Экономим на разметке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28347134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Будущее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Будущее</a:t>
            </a:r>
          </a:p>
        </p:txBody>
      </p:sp>
      <p:sp>
        <p:nvSpPr>
          <p:cNvPr id="1355" name="Rectangle"/>
          <p:cNvSpPr/>
          <p:nvPr/>
        </p:nvSpPr>
        <p:spPr>
          <a:xfrm>
            <a:off x="635713" y="2136696"/>
            <a:ext cx="7897974" cy="2151103"/>
          </a:xfrm>
          <a:prstGeom prst="rect">
            <a:avLst/>
          </a:prstGeom>
          <a:solidFill>
            <a:srgbClr val="FFFFFF">
              <a:alpha val="8842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56" name="Одна модель умеет решать задачи для нескольких языков…"/>
          <p:cNvSpPr txBox="1"/>
          <p:nvPr/>
        </p:nvSpPr>
        <p:spPr>
          <a:xfrm>
            <a:off x="768903" y="2334676"/>
            <a:ext cx="7442201" cy="17551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Одна модель умеет решать задачи для нескольких языков 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Экономим на разметке данных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Экономим на вычислительных ресурсах</a:t>
            </a:r>
          </a:p>
        </p:txBody>
      </p:sp>
    </p:spTree>
    <p:extLst>
      <p:ext uri="{BB962C8B-B14F-4D97-AF65-F5344CB8AC3E}">
        <p14:creationId xmlns:p14="http://schemas.microsoft.com/office/powerpoint/2010/main" val="259920481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Будущее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Будущее</a:t>
            </a:r>
          </a:p>
        </p:txBody>
      </p:sp>
      <p:sp>
        <p:nvSpPr>
          <p:cNvPr id="1361" name="Rectangle"/>
          <p:cNvSpPr/>
          <p:nvPr/>
        </p:nvSpPr>
        <p:spPr>
          <a:xfrm>
            <a:off x="635713" y="2136696"/>
            <a:ext cx="7897974" cy="2151103"/>
          </a:xfrm>
          <a:prstGeom prst="rect">
            <a:avLst/>
          </a:prstGeom>
          <a:solidFill>
            <a:srgbClr val="FFFFFF">
              <a:alpha val="8842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62" name="Задаем вопрос на русском, получаем ответ на английском"/>
          <p:cNvSpPr txBox="1"/>
          <p:nvPr/>
        </p:nvSpPr>
        <p:spPr>
          <a:xfrm>
            <a:off x="768903" y="2334676"/>
            <a:ext cx="7442201" cy="12344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t>Задаем вопрос на русском, получаем ответ на английском</a:t>
            </a:r>
          </a:p>
        </p:txBody>
      </p:sp>
    </p:spTree>
    <p:extLst>
      <p:ext uri="{BB962C8B-B14F-4D97-AF65-F5344CB8AC3E}">
        <p14:creationId xmlns:p14="http://schemas.microsoft.com/office/powerpoint/2010/main" val="184467443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Будущее"/>
          <p:cNvSpPr txBox="1">
            <a:spLocks noGrp="1"/>
          </p:cNvSpPr>
          <p:nvPr>
            <p:ph type="title"/>
          </p:nvPr>
        </p:nvSpPr>
        <p:spPr>
          <a:xfrm>
            <a:off x="166" y="2070"/>
            <a:ext cx="8990544" cy="958234"/>
          </a:xfrm>
          <a:prstGeom prst="rect">
            <a:avLst/>
          </a:prstGeom>
        </p:spPr>
        <p:txBody>
          <a:bodyPr/>
          <a:lstStyle/>
          <a:p>
            <a:r>
              <a:t>Будущее</a:t>
            </a:r>
          </a:p>
        </p:txBody>
      </p:sp>
      <p:sp>
        <p:nvSpPr>
          <p:cNvPr id="1367" name="Rectangle"/>
          <p:cNvSpPr/>
          <p:nvPr/>
        </p:nvSpPr>
        <p:spPr>
          <a:xfrm>
            <a:off x="635713" y="2136696"/>
            <a:ext cx="7897974" cy="2151103"/>
          </a:xfrm>
          <a:prstGeom prst="rect">
            <a:avLst/>
          </a:prstGeom>
          <a:solidFill>
            <a:srgbClr val="FFFFFF">
              <a:alpha val="88420"/>
            </a:srgbClr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68" name="Задаем вопрос на русском, получаем ответ на английском…"/>
          <p:cNvSpPr txBox="1"/>
          <p:nvPr/>
        </p:nvSpPr>
        <p:spPr>
          <a:xfrm>
            <a:off x="768903" y="2334676"/>
            <a:ext cx="7442201" cy="16027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Задаем вопрос на русском, получаем ответ на английском</a:t>
            </a:r>
          </a:p>
          <a:p>
            <a:pPr marL="304800" indent="-304800">
              <a:lnSpc>
                <a:spcPct val="100000"/>
              </a:lnSpc>
              <a:spcBef>
                <a:spcPts val="1200"/>
              </a:spcBef>
              <a:buClr>
                <a:srgbClr val="2458A4"/>
              </a:buClr>
              <a:buSzPct val="123000"/>
              <a:buChar char="•"/>
              <a:defRPr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t>Задаем вопрос на русском, получаем переведенный ответ с английского </a:t>
            </a:r>
          </a:p>
        </p:txBody>
      </p:sp>
    </p:spTree>
    <p:extLst>
      <p:ext uri="{BB962C8B-B14F-4D97-AF65-F5344CB8AC3E}">
        <p14:creationId xmlns:p14="http://schemas.microsoft.com/office/powerpoint/2010/main" val="271587156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en-GB" dirty="0">
                <a:solidFill>
                  <a:srgbClr val="2459A4"/>
                </a:solidFill>
                <a:latin typeface="Myriad Pro" panose="020B0503030403020204"/>
              </a:rPr>
              <a:t>BERT</a:t>
            </a:r>
            <a:r>
              <a:rPr lang="ru-RU" dirty="0" err="1">
                <a:solidFill>
                  <a:srgbClr val="2459A4"/>
                </a:solidFill>
                <a:latin typeface="Myriad Pro" panose="020B0503030403020204"/>
              </a:rPr>
              <a:t>оведение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26541384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Что мы знаем о том, как работает BERT?</a:t>
            </a:r>
          </a:p>
        </p:txBody>
      </p:sp>
      <p:sp>
        <p:nvSpPr>
          <p:cNvPr id="3726" name="Дана прямоугольная матрица…"/>
          <p:cNvSpPr txBox="1"/>
          <p:nvPr/>
        </p:nvSpPr>
        <p:spPr>
          <a:xfrm>
            <a:off x="469900" y="6096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 dirty="0">
                <a:latin typeface="Myriad Pro" panose="020B0503030403020204"/>
              </a:rPr>
              <a:t>BERT - </a:t>
            </a:r>
            <a:r>
              <a:rPr dirty="0" err="1">
                <a:latin typeface="Myriad Pro" panose="020B0503030403020204"/>
              </a:rPr>
              <a:t>модель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динамических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векторов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слов</a:t>
            </a:r>
            <a:endParaRPr dirty="0">
              <a:latin typeface="Myriad Pro" panose="020B0503030403020204"/>
            </a:endParaRPr>
          </a:p>
        </p:txBody>
      </p:sp>
      <p:sp>
        <p:nvSpPr>
          <p:cNvPr id="3727" name="Анализ векторных представлений слов и предложений…"/>
          <p:cNvSpPr txBox="1"/>
          <p:nvPr/>
        </p:nvSpPr>
        <p:spPr>
          <a:xfrm>
            <a:off x="902861" y="1600518"/>
            <a:ext cx="7625760" cy="175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>
            <a:spAutoFit/>
          </a:bodyPr>
          <a:lstStyle/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Анализ векторных представлений слов и предложений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Анализ весов механизма внимания</a:t>
            </a:r>
          </a:p>
          <a:p>
            <a:pPr marL="254000" indent="-254000">
              <a:buClr>
                <a:srgbClr val="ABB6CA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Диагностические тесты</a:t>
            </a:r>
          </a:p>
        </p:txBody>
      </p:sp>
      <p:sp>
        <p:nvSpPr>
          <p:cNvPr id="3728" name="Rogers, Anna, Olga Kovaleva, and Anna Rumshisky. &quot;A Primer in BERTology: What we know about how BERT works.&quot; arXiv preprint arXiv:2002.12327 (2020)."/>
          <p:cNvSpPr txBox="1"/>
          <p:nvPr/>
        </p:nvSpPr>
        <p:spPr>
          <a:xfrm>
            <a:off x="413211" y="55464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Rogers, Anna, Olga Kovaleva, and Anna Rumshisky. "A Primer in BERTology: What we know about how BERT works." arXiv preprint arXiv:2002.12327 (2020).</a:t>
            </a:r>
          </a:p>
        </p:txBody>
      </p:sp>
      <p:sp>
        <p:nvSpPr>
          <p:cNvPr id="3729" name="Дана прямоугольная матрица…"/>
          <p:cNvSpPr txBox="1"/>
          <p:nvPr/>
        </p:nvSpPr>
        <p:spPr>
          <a:xfrm>
            <a:off x="469900" y="1117600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Инструменты изучения BERT:</a:t>
            </a:r>
          </a:p>
        </p:txBody>
      </p:sp>
    </p:spTree>
    <p:extLst>
      <p:ext uri="{BB962C8B-B14F-4D97-AF65-F5344CB8AC3E}">
        <p14:creationId xmlns:p14="http://schemas.microsoft.com/office/powerpoint/2010/main" val="4091584711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Title 2"/>
          <p:cNvSpPr txBox="1"/>
          <p:nvPr/>
        </p:nvSpPr>
        <p:spPr>
          <a:xfrm>
            <a:off x="-5079" y="5625"/>
            <a:ext cx="9128758" cy="983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Проекция распределенных представлений предложений на плоскость</a:t>
            </a:r>
          </a:p>
        </p:txBody>
      </p:sp>
      <p:sp>
        <p:nvSpPr>
          <p:cNvPr id="3732" name="Дана прямоугольная матрица…"/>
          <p:cNvSpPr txBox="1"/>
          <p:nvPr/>
        </p:nvSpPr>
        <p:spPr>
          <a:xfrm>
            <a:off x="469900" y="1117600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2400" dirty="0">
                <a:latin typeface="Myriad Pro" panose="020B0503030403020204"/>
              </a:rPr>
              <a:t>20k </a:t>
            </a:r>
            <a:r>
              <a:rPr sz="2400" dirty="0" err="1">
                <a:latin typeface="Myriad Pro" panose="020B0503030403020204"/>
              </a:rPr>
              <a:t>текстов</a:t>
            </a:r>
            <a:r>
              <a:rPr sz="2400" dirty="0">
                <a:latin typeface="Myriad Pro" panose="020B0503030403020204"/>
              </a:rPr>
              <a:t>, </a:t>
            </a:r>
            <a:r>
              <a:rPr sz="2400" dirty="0" err="1">
                <a:latin typeface="Myriad Pro" panose="020B0503030403020204"/>
              </a:rPr>
              <a:t>относящихся</a:t>
            </a:r>
            <a:r>
              <a:rPr sz="2400" dirty="0">
                <a:latin typeface="Myriad Pro" panose="020B0503030403020204"/>
              </a:rPr>
              <a:t> </a:t>
            </a:r>
            <a:r>
              <a:rPr sz="2400" dirty="0" err="1">
                <a:latin typeface="Myriad Pro" panose="020B0503030403020204"/>
              </a:rPr>
              <a:t>к</a:t>
            </a:r>
            <a:r>
              <a:rPr sz="2400" dirty="0">
                <a:latin typeface="Myriad Pro" panose="020B0503030403020204"/>
              </a:rPr>
              <a:t> 4 </a:t>
            </a:r>
            <a:r>
              <a:rPr sz="2400" dirty="0" err="1">
                <a:latin typeface="Myriad Pro" panose="020B0503030403020204"/>
              </a:rPr>
              <a:t>классам</a:t>
            </a:r>
            <a:r>
              <a:rPr sz="2400" dirty="0">
                <a:latin typeface="Myriad Pro" panose="020B0503030403020204"/>
              </a:rPr>
              <a:t> </a:t>
            </a:r>
            <a:r>
              <a:rPr sz="2400" dirty="0" err="1">
                <a:latin typeface="Myriad Pro" panose="020B0503030403020204"/>
              </a:rPr>
              <a:t>из</a:t>
            </a:r>
            <a:r>
              <a:rPr sz="2400" dirty="0">
                <a:latin typeface="Myriad Pro" panose="020B0503030403020204"/>
              </a:rPr>
              <a:t> UCI-News Aggregator Dataset</a:t>
            </a:r>
            <a:r>
              <a:rPr lang="en-US" sz="2400" dirty="0">
                <a:latin typeface="Myriad Pro" panose="020B0503030403020204"/>
              </a:rPr>
              <a:t>, </a:t>
            </a:r>
            <a:r>
              <a:rPr lang="ru-RU" sz="2400" dirty="0">
                <a:latin typeface="Myriad Pro" panose="020B0503030403020204"/>
              </a:rPr>
              <a:t>вектор предложения получается операцией </a:t>
            </a:r>
            <a:r>
              <a:rPr lang="en-US" sz="2400" dirty="0">
                <a:solidFill>
                  <a:srgbClr val="2459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[MAX]</a:t>
            </a:r>
            <a:r>
              <a:rPr lang="ru-RU" sz="2400" dirty="0">
                <a:latin typeface="Myriad Pro" panose="020B0503030403020204"/>
              </a:rPr>
              <a:t> </a:t>
            </a:r>
            <a:endParaRPr sz="2400" dirty="0">
              <a:latin typeface="Myriad Pro" panose="020B0503030403020204"/>
            </a:endParaRPr>
          </a:p>
        </p:txBody>
      </p:sp>
      <p:sp>
        <p:nvSpPr>
          <p:cNvPr id="3733" name="https://github.com/hanxiao/bert-as-service"/>
          <p:cNvSpPr txBox="1"/>
          <p:nvPr/>
        </p:nvSpPr>
        <p:spPr>
          <a:xfrm>
            <a:off x="413211" y="6120912"/>
            <a:ext cx="7722644" cy="26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 dirty="0">
                <a:latin typeface="Myriad Pro" panose="020B0503030403020204"/>
              </a:rPr>
              <a:t>https://</a:t>
            </a:r>
            <a:r>
              <a:rPr sz="1400" dirty="0" err="1">
                <a:latin typeface="Myriad Pro" panose="020B0503030403020204"/>
              </a:rPr>
              <a:t>github.com</a:t>
            </a:r>
            <a:r>
              <a:rPr sz="1400" dirty="0">
                <a:latin typeface="Myriad Pro" panose="020B0503030403020204"/>
              </a:rPr>
              <a:t>/</a:t>
            </a:r>
            <a:r>
              <a:rPr sz="1400" dirty="0" err="1">
                <a:latin typeface="Myriad Pro" panose="020B0503030403020204"/>
              </a:rPr>
              <a:t>hanxiao</a:t>
            </a:r>
            <a:r>
              <a:rPr sz="1400" dirty="0">
                <a:latin typeface="Myriad Pro" panose="020B0503030403020204"/>
              </a:rPr>
              <a:t>/</a:t>
            </a:r>
            <a:r>
              <a:rPr sz="1400" dirty="0" err="1">
                <a:latin typeface="Myriad Pro" panose="020B0503030403020204"/>
              </a:rPr>
              <a:t>bert</a:t>
            </a:r>
            <a:r>
              <a:rPr sz="1400" dirty="0">
                <a:latin typeface="Myriad Pro" panose="020B0503030403020204"/>
              </a:rPr>
              <a:t>-as-service</a:t>
            </a:r>
          </a:p>
        </p:txBody>
      </p:sp>
      <p:pic>
        <p:nvPicPr>
          <p:cNvPr id="3734" name="Image" descr="Image"/>
          <p:cNvPicPr>
            <a:picLocks noChangeAspect="1"/>
          </p:cNvPicPr>
          <p:nvPr/>
        </p:nvPicPr>
        <p:blipFill>
          <a:blip r:embed="rId2"/>
          <a:srcRect t="5758"/>
          <a:stretch>
            <a:fillRect/>
          </a:stretch>
        </p:blipFill>
        <p:spPr>
          <a:xfrm>
            <a:off x="651675" y="2567213"/>
            <a:ext cx="8178801" cy="248031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9B0FF2-BB36-4747-BE35-61F52126B749}"/>
              </a:ext>
            </a:extLst>
          </p:cNvPr>
          <p:cNvSpPr/>
          <p:nvPr/>
        </p:nvSpPr>
        <p:spPr>
          <a:xfrm>
            <a:off x="870020" y="5070920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7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37F5D-FA60-F34F-B657-5701DF4DAB12}"/>
              </a:ext>
            </a:extLst>
          </p:cNvPr>
          <p:cNvSpPr/>
          <p:nvPr/>
        </p:nvSpPr>
        <p:spPr>
          <a:xfrm>
            <a:off x="2156740" y="5070919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8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871FC-186E-A54F-B9B8-353980314339}"/>
              </a:ext>
            </a:extLst>
          </p:cNvPr>
          <p:cNvSpPr/>
          <p:nvPr/>
        </p:nvSpPr>
        <p:spPr>
          <a:xfrm>
            <a:off x="3443460" y="5055745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9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BA905-C7F7-C640-9BA9-F72317033A85}"/>
              </a:ext>
            </a:extLst>
          </p:cNvPr>
          <p:cNvSpPr/>
          <p:nvPr/>
        </p:nvSpPr>
        <p:spPr>
          <a:xfrm>
            <a:off x="4741075" y="5047531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10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12957-53E1-DE47-B069-54F920750B08}"/>
              </a:ext>
            </a:extLst>
          </p:cNvPr>
          <p:cNvSpPr/>
          <p:nvPr/>
        </p:nvSpPr>
        <p:spPr>
          <a:xfrm>
            <a:off x="6136968" y="5025953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11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94285-AFAC-494F-B651-FE5D45A0722F}"/>
              </a:ext>
            </a:extLst>
          </p:cNvPr>
          <p:cNvSpPr/>
          <p:nvPr/>
        </p:nvSpPr>
        <p:spPr>
          <a:xfrm>
            <a:off x="7434583" y="5017739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12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713E03-96FA-6648-9251-0C5E88431297}"/>
              </a:ext>
            </a:extLst>
          </p:cNvPr>
          <p:cNvSpPr/>
          <p:nvPr/>
        </p:nvSpPr>
        <p:spPr>
          <a:xfrm>
            <a:off x="857510" y="2332589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Myriad Pro" panose="020B0503030403020204"/>
              </a:rPr>
              <a:t>1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1C12FF-A603-F747-B0C7-88C13129E505}"/>
              </a:ext>
            </a:extLst>
          </p:cNvPr>
          <p:cNvSpPr/>
          <p:nvPr/>
        </p:nvSpPr>
        <p:spPr>
          <a:xfrm>
            <a:off x="2144230" y="2332588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2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B7A1D8-06B8-A84B-B977-B5B51E4B6770}"/>
              </a:ext>
            </a:extLst>
          </p:cNvPr>
          <p:cNvSpPr/>
          <p:nvPr/>
        </p:nvSpPr>
        <p:spPr>
          <a:xfrm>
            <a:off x="3430950" y="2317414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3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48537-2832-FF4D-9FA6-835BE48AD1FD}"/>
              </a:ext>
            </a:extLst>
          </p:cNvPr>
          <p:cNvSpPr/>
          <p:nvPr/>
        </p:nvSpPr>
        <p:spPr>
          <a:xfrm>
            <a:off x="4728565" y="2309200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4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E5A5A3-33AA-A342-BB02-DCA9F10182DB}"/>
              </a:ext>
            </a:extLst>
          </p:cNvPr>
          <p:cNvSpPr/>
          <p:nvPr/>
        </p:nvSpPr>
        <p:spPr>
          <a:xfrm>
            <a:off x="6124458" y="2287622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5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36E5A2-4B65-E141-A330-ABBC3D5FD849}"/>
              </a:ext>
            </a:extLst>
          </p:cNvPr>
          <p:cNvSpPr/>
          <p:nvPr/>
        </p:nvSpPr>
        <p:spPr>
          <a:xfrm>
            <a:off x="7422073" y="2279408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6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5533679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Идея векторных представлений.  One-hot-векторы. SVD…"/>
          <p:cNvSpPr txBox="1">
            <a:spLocks noGrp="1"/>
          </p:cNvSpPr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</p:spPr>
        <p:txBody>
          <a:bodyPr/>
          <a:lstStyle/>
          <a:p>
            <a:pPr indent="0" defTabSz="457200">
              <a:spcBef>
                <a:spcPts val="0"/>
              </a:spcBef>
              <a:defRPr sz="3200" b="1">
                <a:solidFill>
                  <a:srgbClr val="2459A4"/>
                </a:solidFill>
              </a:defRPr>
            </a:pPr>
            <a:r>
              <a:rPr lang="ru-RU" dirty="0">
                <a:solidFill>
                  <a:srgbClr val="2459A4"/>
                </a:solidFill>
                <a:latin typeface="Myriad Pro" panose="020B0503030403020204"/>
              </a:rPr>
              <a:t>Первая модель на улице Сезам. </a:t>
            </a:r>
            <a:r>
              <a:rPr lang="en-GB" dirty="0" err="1">
                <a:solidFill>
                  <a:srgbClr val="2459A4"/>
                </a:solidFill>
                <a:latin typeface="Myriad Pro" panose="020B0503030403020204"/>
              </a:rPr>
              <a:t>ELMo</a:t>
            </a:r>
            <a:r>
              <a:rPr lang="en-GB" dirty="0">
                <a:solidFill>
                  <a:srgbClr val="2459A4"/>
                </a:solidFill>
                <a:latin typeface="Myriad Pro" panose="020B0503030403020204"/>
              </a:rPr>
              <a:t> 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40041781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Title 2"/>
          <p:cNvSpPr txBox="1"/>
          <p:nvPr/>
        </p:nvSpPr>
        <p:spPr>
          <a:xfrm>
            <a:off x="-5079" y="5625"/>
            <a:ext cx="9128758" cy="983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Проекция распределенных представлений предложений на плоскость</a:t>
            </a:r>
          </a:p>
        </p:txBody>
      </p:sp>
      <p:sp>
        <p:nvSpPr>
          <p:cNvPr id="3737" name="Дана прямоугольная матрица…"/>
          <p:cNvSpPr txBox="1"/>
          <p:nvPr/>
        </p:nvSpPr>
        <p:spPr>
          <a:xfrm>
            <a:off x="469900" y="1117600"/>
            <a:ext cx="8360576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defRPr sz="2000" spc="19"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2400" dirty="0">
                <a:latin typeface="Myriad Pro" panose="020B0503030403020204"/>
              </a:rPr>
              <a:t>20k </a:t>
            </a:r>
            <a:r>
              <a:rPr sz="2400" dirty="0" err="1">
                <a:latin typeface="Myriad Pro" panose="020B0503030403020204"/>
              </a:rPr>
              <a:t>текстов</a:t>
            </a:r>
            <a:r>
              <a:rPr sz="2400" dirty="0">
                <a:latin typeface="Myriad Pro" panose="020B0503030403020204"/>
              </a:rPr>
              <a:t>, </a:t>
            </a:r>
            <a:r>
              <a:rPr sz="2400" dirty="0" err="1">
                <a:latin typeface="Myriad Pro" panose="020B0503030403020204"/>
              </a:rPr>
              <a:t>относящихся</a:t>
            </a:r>
            <a:r>
              <a:rPr sz="2400" dirty="0">
                <a:latin typeface="Myriad Pro" panose="020B0503030403020204"/>
              </a:rPr>
              <a:t> </a:t>
            </a:r>
            <a:r>
              <a:rPr sz="2400" dirty="0" err="1">
                <a:latin typeface="Myriad Pro" panose="020B0503030403020204"/>
              </a:rPr>
              <a:t>к</a:t>
            </a:r>
            <a:r>
              <a:rPr sz="2400" dirty="0">
                <a:latin typeface="Myriad Pro" panose="020B0503030403020204"/>
              </a:rPr>
              <a:t> 4 </a:t>
            </a:r>
            <a:r>
              <a:rPr sz="2400" dirty="0" err="1">
                <a:latin typeface="Myriad Pro" panose="020B0503030403020204"/>
              </a:rPr>
              <a:t>классам</a:t>
            </a:r>
            <a:r>
              <a:rPr sz="2400" dirty="0">
                <a:latin typeface="Myriad Pro" panose="020B0503030403020204"/>
              </a:rPr>
              <a:t> </a:t>
            </a:r>
            <a:r>
              <a:rPr sz="2400" dirty="0" err="1">
                <a:latin typeface="Myriad Pro" panose="020B0503030403020204"/>
              </a:rPr>
              <a:t>из</a:t>
            </a:r>
            <a:r>
              <a:rPr sz="2400" dirty="0">
                <a:latin typeface="Myriad Pro" panose="020B0503030403020204"/>
              </a:rPr>
              <a:t> UCI-News Aggregator Dataset</a:t>
            </a:r>
            <a:r>
              <a:rPr lang="en-US" sz="2400" dirty="0">
                <a:latin typeface="Myriad Pro" panose="020B0503030403020204"/>
              </a:rPr>
              <a:t>, </a:t>
            </a:r>
            <a:r>
              <a:rPr lang="ru-RU" sz="2400" dirty="0">
                <a:latin typeface="Myriad Pro" panose="020B0503030403020204"/>
              </a:rPr>
              <a:t>вектор предложения получается операцией </a:t>
            </a:r>
            <a:r>
              <a:rPr lang="en-US" sz="2400" dirty="0">
                <a:solidFill>
                  <a:srgbClr val="2459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[MEAN]</a:t>
            </a:r>
            <a:r>
              <a:rPr lang="ru-RU" sz="2400" dirty="0">
                <a:latin typeface="Myriad Pro" panose="020B0503030403020204"/>
              </a:rPr>
              <a:t> </a:t>
            </a:r>
            <a:endParaRPr sz="2400" dirty="0">
              <a:latin typeface="Myriad Pro" panose="020B0503030403020204"/>
            </a:endParaRPr>
          </a:p>
        </p:txBody>
      </p:sp>
      <p:pic>
        <p:nvPicPr>
          <p:cNvPr id="3739" name="Image" descr="Image"/>
          <p:cNvPicPr>
            <a:picLocks noChangeAspect="1"/>
          </p:cNvPicPr>
          <p:nvPr/>
        </p:nvPicPr>
        <p:blipFill>
          <a:blip r:embed="rId2"/>
          <a:srcRect t="5763"/>
          <a:stretch>
            <a:fillRect/>
          </a:stretch>
        </p:blipFill>
        <p:spPr>
          <a:xfrm>
            <a:off x="651675" y="2567321"/>
            <a:ext cx="8178801" cy="248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ttps://github.com/hanxiao/bert-as-service">
            <a:extLst>
              <a:ext uri="{FF2B5EF4-FFF2-40B4-BE49-F238E27FC236}">
                <a16:creationId xmlns:a16="http://schemas.microsoft.com/office/drawing/2014/main" id="{3A67B799-ED45-8E47-B19B-647EA09C16F5}"/>
              </a:ext>
            </a:extLst>
          </p:cNvPr>
          <p:cNvSpPr txBox="1"/>
          <p:nvPr/>
        </p:nvSpPr>
        <p:spPr>
          <a:xfrm>
            <a:off x="413211" y="6120912"/>
            <a:ext cx="7722644" cy="264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sz="1400" dirty="0">
                <a:latin typeface="Myriad Pro" panose="020B0503030403020204"/>
              </a:rPr>
              <a:t>https://</a:t>
            </a:r>
            <a:r>
              <a:rPr sz="1400" dirty="0" err="1">
                <a:latin typeface="Myriad Pro" panose="020B0503030403020204"/>
              </a:rPr>
              <a:t>github</a:t>
            </a:r>
            <a:r>
              <a:rPr sz="1400" dirty="0">
                <a:latin typeface="Myriad Pro" panose="020B0503030403020204"/>
              </a:rPr>
              <a:t>.</a:t>
            </a:r>
            <a:r>
              <a:rPr lang="en-GB" sz="1400" dirty="0">
                <a:latin typeface="Myriad Pro" panose="020B0503030403020204"/>
              </a:rPr>
              <a:t>c</a:t>
            </a:r>
            <a:r>
              <a:rPr sz="1400" dirty="0">
                <a:latin typeface="Myriad Pro" panose="020B0503030403020204"/>
              </a:rPr>
              <a:t>om/</a:t>
            </a:r>
            <a:r>
              <a:rPr sz="1400" dirty="0" err="1">
                <a:latin typeface="Myriad Pro" panose="020B0503030403020204"/>
              </a:rPr>
              <a:t>hanxiao</a:t>
            </a:r>
            <a:r>
              <a:rPr sz="1400" dirty="0">
                <a:latin typeface="Myriad Pro" panose="020B0503030403020204"/>
              </a:rPr>
              <a:t>/</a:t>
            </a:r>
            <a:r>
              <a:rPr sz="1400" dirty="0" err="1">
                <a:latin typeface="Myriad Pro" panose="020B0503030403020204"/>
              </a:rPr>
              <a:t>bert</a:t>
            </a:r>
            <a:r>
              <a:rPr sz="1400" dirty="0">
                <a:latin typeface="Myriad Pro" panose="020B0503030403020204"/>
              </a:rPr>
              <a:t>-as-service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8C59B-12ED-294D-8116-E5BA527750A2}"/>
              </a:ext>
            </a:extLst>
          </p:cNvPr>
          <p:cNvSpPr/>
          <p:nvPr/>
        </p:nvSpPr>
        <p:spPr>
          <a:xfrm>
            <a:off x="870020" y="5070910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7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591CC-2C19-934F-9DDD-A51CE09708AD}"/>
              </a:ext>
            </a:extLst>
          </p:cNvPr>
          <p:cNvSpPr/>
          <p:nvPr/>
        </p:nvSpPr>
        <p:spPr>
          <a:xfrm>
            <a:off x="2156740" y="5070909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8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B9B5EA-390B-0F42-B996-42324F8F85DD}"/>
              </a:ext>
            </a:extLst>
          </p:cNvPr>
          <p:cNvSpPr/>
          <p:nvPr/>
        </p:nvSpPr>
        <p:spPr>
          <a:xfrm>
            <a:off x="3443460" y="5055735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9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3DC494-5882-354B-8234-105E0F9A170B}"/>
              </a:ext>
            </a:extLst>
          </p:cNvPr>
          <p:cNvSpPr/>
          <p:nvPr/>
        </p:nvSpPr>
        <p:spPr>
          <a:xfrm>
            <a:off x="4741075" y="5047521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10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72DF2D-6B13-BC4E-9D62-79FEFE61F479}"/>
              </a:ext>
            </a:extLst>
          </p:cNvPr>
          <p:cNvSpPr/>
          <p:nvPr/>
        </p:nvSpPr>
        <p:spPr>
          <a:xfrm>
            <a:off x="6136968" y="5025943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11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724DB4-523B-5841-8793-9F8393687129}"/>
              </a:ext>
            </a:extLst>
          </p:cNvPr>
          <p:cNvSpPr/>
          <p:nvPr/>
        </p:nvSpPr>
        <p:spPr>
          <a:xfrm>
            <a:off x="7434583" y="5017729"/>
            <a:ext cx="788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12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2F8BA-251F-054F-B28B-3B3D71F6A8C0}"/>
              </a:ext>
            </a:extLst>
          </p:cNvPr>
          <p:cNvSpPr/>
          <p:nvPr/>
        </p:nvSpPr>
        <p:spPr>
          <a:xfrm>
            <a:off x="857510" y="2332579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Myriad Pro" panose="020B0503030403020204"/>
              </a:rPr>
              <a:t>1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AD24A2-3CFF-614F-95C5-271527E88F06}"/>
              </a:ext>
            </a:extLst>
          </p:cNvPr>
          <p:cNvSpPr/>
          <p:nvPr/>
        </p:nvSpPr>
        <p:spPr>
          <a:xfrm>
            <a:off x="2144230" y="2332578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2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6C49E8-CEC1-884A-A339-F71B7A935402}"/>
              </a:ext>
            </a:extLst>
          </p:cNvPr>
          <p:cNvSpPr/>
          <p:nvPr/>
        </p:nvSpPr>
        <p:spPr>
          <a:xfrm>
            <a:off x="3430950" y="2317404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3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B0EA36-8D3D-6C4C-86DF-F7A0524996B2}"/>
              </a:ext>
            </a:extLst>
          </p:cNvPr>
          <p:cNvSpPr/>
          <p:nvPr/>
        </p:nvSpPr>
        <p:spPr>
          <a:xfrm>
            <a:off x="4728565" y="2309190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4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9CC1E-328C-4D47-A30A-9840AA0072B8}"/>
              </a:ext>
            </a:extLst>
          </p:cNvPr>
          <p:cNvSpPr/>
          <p:nvPr/>
        </p:nvSpPr>
        <p:spPr>
          <a:xfrm>
            <a:off x="6124458" y="2287612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5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59CC01-15E5-F740-A6B1-EA727BFB11F7}"/>
              </a:ext>
            </a:extLst>
          </p:cNvPr>
          <p:cNvSpPr/>
          <p:nvPr/>
        </p:nvSpPr>
        <p:spPr>
          <a:xfrm>
            <a:off x="7422073" y="2279398"/>
            <a:ext cx="69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Myriad Pro" panose="020B0503030403020204"/>
              </a:rPr>
              <a:t>6</a:t>
            </a:r>
            <a:r>
              <a:rPr lang="en-GB" sz="1400" dirty="0">
                <a:latin typeface="Myriad Pro" panose="020B0503030403020204"/>
              </a:rPr>
              <a:t> </a:t>
            </a:r>
            <a:r>
              <a:rPr lang="ru-RU" sz="1400" dirty="0">
                <a:latin typeface="Myriad Pro" panose="020B0503030403020204"/>
              </a:rPr>
              <a:t>слой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1119075826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Shape"/>
          <p:cNvSpPr/>
          <p:nvPr/>
        </p:nvSpPr>
        <p:spPr>
          <a:xfrm>
            <a:off x="3851664" y="3584964"/>
            <a:ext cx="3812327" cy="56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222" y="21600"/>
                </a:lnTo>
                <a:lnTo>
                  <a:pt x="19239" y="21600"/>
                </a:lnTo>
                <a:lnTo>
                  <a:pt x="19239" y="21524"/>
                </a:lnTo>
                <a:lnTo>
                  <a:pt x="21600" y="10808"/>
                </a:lnTo>
                <a:lnTo>
                  <a:pt x="19239" y="76"/>
                </a:lnTo>
                <a:lnTo>
                  <a:pt x="19239" y="0"/>
                </a:lnTo>
                <a:lnTo>
                  <a:pt x="19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3F75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2" name="Shape"/>
          <p:cNvSpPr/>
          <p:nvPr/>
        </p:nvSpPr>
        <p:spPr>
          <a:xfrm>
            <a:off x="3741675" y="2879993"/>
            <a:ext cx="3604817" cy="564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222" y="21600"/>
                </a:lnTo>
                <a:lnTo>
                  <a:pt x="19239" y="21600"/>
                </a:lnTo>
                <a:lnTo>
                  <a:pt x="19239" y="21524"/>
                </a:lnTo>
                <a:lnTo>
                  <a:pt x="21600" y="10808"/>
                </a:lnTo>
                <a:lnTo>
                  <a:pt x="19239" y="76"/>
                </a:lnTo>
                <a:lnTo>
                  <a:pt x="19239" y="0"/>
                </a:lnTo>
                <a:lnTo>
                  <a:pt x="19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822C78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3" name="Shape"/>
          <p:cNvSpPr/>
          <p:nvPr/>
        </p:nvSpPr>
        <p:spPr>
          <a:xfrm>
            <a:off x="3348091" y="2188180"/>
            <a:ext cx="3604816" cy="564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222" y="21600"/>
                </a:lnTo>
                <a:lnTo>
                  <a:pt x="19239" y="21600"/>
                </a:lnTo>
                <a:lnTo>
                  <a:pt x="19239" y="21524"/>
                </a:lnTo>
                <a:lnTo>
                  <a:pt x="21600" y="10808"/>
                </a:lnTo>
                <a:lnTo>
                  <a:pt x="19239" y="76"/>
                </a:lnTo>
                <a:lnTo>
                  <a:pt x="19239" y="0"/>
                </a:lnTo>
                <a:lnTo>
                  <a:pt x="19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B35229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4" name="Shape"/>
          <p:cNvSpPr/>
          <p:nvPr/>
        </p:nvSpPr>
        <p:spPr>
          <a:xfrm>
            <a:off x="3106791" y="1454418"/>
            <a:ext cx="3604816" cy="564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222" y="21600"/>
                </a:lnTo>
                <a:lnTo>
                  <a:pt x="19239" y="21600"/>
                </a:lnTo>
                <a:lnTo>
                  <a:pt x="19239" y="21524"/>
                </a:lnTo>
                <a:lnTo>
                  <a:pt x="21600" y="10808"/>
                </a:lnTo>
                <a:lnTo>
                  <a:pt x="19239" y="76"/>
                </a:lnTo>
                <a:lnTo>
                  <a:pt x="19239" y="0"/>
                </a:lnTo>
                <a:lnTo>
                  <a:pt x="19222" y="0"/>
                </a:lnTo>
                <a:lnTo>
                  <a:pt x="0" y="0"/>
                </a:lnTo>
                <a:close/>
              </a:path>
            </a:pathLst>
          </a:custGeom>
          <a:solidFill>
            <a:srgbClr val="3F803C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5" name="Shape"/>
          <p:cNvSpPr/>
          <p:nvPr/>
        </p:nvSpPr>
        <p:spPr>
          <a:xfrm>
            <a:off x="1819844" y="2765032"/>
            <a:ext cx="2639145" cy="1498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35"/>
                </a:moveTo>
                <a:lnTo>
                  <a:pt x="10816" y="21600"/>
                </a:lnTo>
                <a:lnTo>
                  <a:pt x="21600" y="10648"/>
                </a:lnTo>
                <a:lnTo>
                  <a:pt x="10797" y="0"/>
                </a:lnTo>
                <a:lnTo>
                  <a:pt x="0" y="10635"/>
                </a:lnTo>
                <a:close/>
              </a:path>
            </a:pathLst>
          </a:custGeom>
          <a:solidFill>
            <a:srgbClr val="193B6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6" name="Shape"/>
          <p:cNvSpPr/>
          <p:nvPr/>
        </p:nvSpPr>
        <p:spPr>
          <a:xfrm>
            <a:off x="2181127" y="2341285"/>
            <a:ext cx="1926675" cy="1152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83"/>
                </a:moveTo>
                <a:lnTo>
                  <a:pt x="10755" y="21600"/>
                </a:lnTo>
                <a:lnTo>
                  <a:pt x="21600" y="11057"/>
                </a:lnTo>
                <a:lnTo>
                  <a:pt x="10735" y="0"/>
                </a:lnTo>
                <a:lnTo>
                  <a:pt x="0" y="10983"/>
                </a:lnTo>
                <a:close/>
              </a:path>
            </a:pathLst>
          </a:custGeom>
          <a:solidFill>
            <a:srgbClr val="C944C0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7" name="Shape"/>
          <p:cNvSpPr/>
          <p:nvPr/>
        </p:nvSpPr>
        <p:spPr>
          <a:xfrm>
            <a:off x="2527454" y="2044985"/>
            <a:ext cx="1225462" cy="695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605"/>
                </a:moveTo>
                <a:lnTo>
                  <a:pt x="10797" y="21600"/>
                </a:lnTo>
                <a:lnTo>
                  <a:pt x="21600" y="9665"/>
                </a:lnTo>
                <a:lnTo>
                  <a:pt x="10712" y="0"/>
                </a:lnTo>
                <a:lnTo>
                  <a:pt x="0" y="9605"/>
                </a:lnTo>
                <a:close/>
              </a:path>
            </a:pathLst>
          </a:custGeom>
          <a:solidFill>
            <a:srgbClr val="E37056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8" name="Shape"/>
          <p:cNvSpPr/>
          <p:nvPr/>
        </p:nvSpPr>
        <p:spPr>
          <a:xfrm>
            <a:off x="2713163" y="1361435"/>
            <a:ext cx="851694" cy="937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5933"/>
                </a:lnTo>
                <a:lnTo>
                  <a:pt x="10800" y="21600"/>
                </a:lnTo>
                <a:lnTo>
                  <a:pt x="21600" y="15933"/>
                </a:lnTo>
                <a:lnTo>
                  <a:pt x="10800" y="0"/>
                </a:lnTo>
                <a:close/>
              </a:path>
            </a:pathLst>
          </a:custGeom>
          <a:solidFill>
            <a:srgbClr val="53A44A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49" name="Shape"/>
          <p:cNvSpPr/>
          <p:nvPr/>
        </p:nvSpPr>
        <p:spPr>
          <a:xfrm>
            <a:off x="2361531" y="2356401"/>
            <a:ext cx="1554958" cy="716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93" y="0"/>
                </a:moveTo>
                <a:lnTo>
                  <a:pt x="0" y="8073"/>
                </a:lnTo>
                <a:lnTo>
                  <a:pt x="10800" y="21600"/>
                </a:lnTo>
                <a:lnTo>
                  <a:pt x="21600" y="8073"/>
                </a:lnTo>
                <a:lnTo>
                  <a:pt x="19307" y="0"/>
                </a:lnTo>
                <a:lnTo>
                  <a:pt x="10800" y="10656"/>
                </a:lnTo>
                <a:lnTo>
                  <a:pt x="2293" y="0"/>
                </a:lnTo>
                <a:close/>
              </a:path>
            </a:pathLst>
          </a:custGeom>
          <a:solidFill>
            <a:srgbClr val="EC6B33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0" name="Shape"/>
          <p:cNvSpPr/>
          <p:nvPr/>
        </p:nvSpPr>
        <p:spPr>
          <a:xfrm>
            <a:off x="2010297" y="2927504"/>
            <a:ext cx="2257426" cy="91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6" y="0"/>
                </a:moveTo>
                <a:lnTo>
                  <a:pt x="0" y="6286"/>
                </a:lnTo>
                <a:lnTo>
                  <a:pt x="10800" y="21600"/>
                </a:lnTo>
                <a:lnTo>
                  <a:pt x="21600" y="6286"/>
                </a:lnTo>
                <a:lnTo>
                  <a:pt x="20024" y="0"/>
                </a:lnTo>
                <a:lnTo>
                  <a:pt x="10800" y="13076"/>
                </a:lnTo>
                <a:lnTo>
                  <a:pt x="1576" y="0"/>
                </a:lnTo>
                <a:close/>
              </a:path>
            </a:pathLst>
          </a:custGeom>
          <a:solidFill>
            <a:srgbClr val="B53F9A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1" name="Shape"/>
          <p:cNvSpPr/>
          <p:nvPr/>
        </p:nvSpPr>
        <p:spPr>
          <a:xfrm>
            <a:off x="1658666" y="3498210"/>
            <a:ext cx="2960688" cy="1120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5" y="0"/>
                </a:moveTo>
                <a:lnTo>
                  <a:pt x="0" y="5165"/>
                </a:lnTo>
                <a:lnTo>
                  <a:pt x="10774" y="21600"/>
                </a:lnTo>
                <a:lnTo>
                  <a:pt x="10826" y="21600"/>
                </a:lnTo>
                <a:lnTo>
                  <a:pt x="21600" y="5165"/>
                </a:lnTo>
                <a:lnTo>
                  <a:pt x="20395" y="0"/>
                </a:lnTo>
                <a:lnTo>
                  <a:pt x="10800" y="14637"/>
                </a:lnTo>
                <a:lnTo>
                  <a:pt x="1205" y="0"/>
                </a:lnTo>
                <a:close/>
              </a:path>
            </a:pathLst>
          </a:custGeom>
          <a:solidFill>
            <a:srgbClr val="2557A1"/>
          </a:solidFill>
          <a:ln w="3175">
            <a:miter lim="400000"/>
          </a:ln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2" name="Shape"/>
          <p:cNvSpPr/>
          <p:nvPr/>
        </p:nvSpPr>
        <p:spPr>
          <a:xfrm>
            <a:off x="1655697" y="1370146"/>
            <a:ext cx="1473201" cy="3031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461" y="4844"/>
                </a:lnTo>
                <a:lnTo>
                  <a:pt x="20075" y="6139"/>
                </a:lnTo>
                <a:lnTo>
                  <a:pt x="21600" y="0"/>
                </a:lnTo>
                <a:close/>
                <a:moveTo>
                  <a:pt x="12726" y="7004"/>
                </a:moveTo>
                <a:lnTo>
                  <a:pt x="10305" y="8913"/>
                </a:lnTo>
                <a:lnTo>
                  <a:pt x="18795" y="11293"/>
                </a:lnTo>
                <a:lnTo>
                  <a:pt x="19395" y="8876"/>
                </a:lnTo>
                <a:lnTo>
                  <a:pt x="12726" y="7004"/>
                </a:lnTo>
                <a:close/>
                <a:moveTo>
                  <a:pt x="7570" y="11073"/>
                </a:moveTo>
                <a:lnTo>
                  <a:pt x="5156" y="12979"/>
                </a:lnTo>
                <a:lnTo>
                  <a:pt x="17515" y="16445"/>
                </a:lnTo>
                <a:lnTo>
                  <a:pt x="18114" y="14031"/>
                </a:lnTo>
                <a:lnTo>
                  <a:pt x="7570" y="11073"/>
                </a:lnTo>
                <a:close/>
                <a:moveTo>
                  <a:pt x="2421" y="15139"/>
                </a:moveTo>
                <a:lnTo>
                  <a:pt x="0" y="17048"/>
                </a:lnTo>
                <a:lnTo>
                  <a:pt x="16235" y="21600"/>
                </a:lnTo>
                <a:lnTo>
                  <a:pt x="16834" y="19182"/>
                </a:lnTo>
                <a:lnTo>
                  <a:pt x="2421" y="15139"/>
                </a:lnTo>
                <a:close/>
              </a:path>
            </a:pathLst>
          </a:custGeom>
          <a:solidFill>
            <a:srgbClr val="FFFFFF">
              <a:alpha val="44186"/>
            </a:srgbClr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3" name="Oval"/>
          <p:cNvSpPr/>
          <p:nvPr/>
        </p:nvSpPr>
        <p:spPr>
          <a:xfrm>
            <a:off x="3126309" y="1646579"/>
            <a:ext cx="12701" cy="635001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4" name="Oval"/>
          <p:cNvSpPr/>
          <p:nvPr/>
        </p:nvSpPr>
        <p:spPr>
          <a:xfrm>
            <a:off x="3126309" y="2778080"/>
            <a:ext cx="12701" cy="279401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5" name="Oval"/>
          <p:cNvSpPr/>
          <p:nvPr/>
        </p:nvSpPr>
        <p:spPr>
          <a:xfrm>
            <a:off x="3126309" y="3568655"/>
            <a:ext cx="12701" cy="279401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sp>
        <p:nvSpPr>
          <p:cNvPr id="3756" name="Oval"/>
          <p:cNvSpPr/>
          <p:nvPr/>
        </p:nvSpPr>
        <p:spPr>
          <a:xfrm>
            <a:off x="3126309" y="4346530"/>
            <a:ext cx="12701" cy="279401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 defTabSz="410765">
              <a:spcBef>
                <a:spcPts val="0"/>
              </a:spcBef>
              <a:defRPr sz="1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>
              <a:latin typeface="Myriad Pro" panose="020B0503030403020204"/>
            </a:endParaRPr>
          </a:p>
        </p:txBody>
      </p:sp>
      <p:grpSp>
        <p:nvGrpSpPr>
          <p:cNvPr id="3762" name="Group"/>
          <p:cNvGrpSpPr/>
          <p:nvPr/>
        </p:nvGrpSpPr>
        <p:grpSpPr>
          <a:xfrm rot="1839229">
            <a:off x="2821093" y="2559639"/>
            <a:ext cx="322429" cy="107477"/>
            <a:chOff x="0" y="0"/>
            <a:chExt cx="322427" cy="107475"/>
          </a:xfrm>
        </p:grpSpPr>
        <p:sp>
          <p:nvSpPr>
            <p:cNvPr id="3757" name="Oval"/>
            <p:cNvSpPr/>
            <p:nvPr/>
          </p:nvSpPr>
          <p:spPr>
            <a:xfrm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58" name="Oval"/>
            <p:cNvSpPr/>
            <p:nvPr/>
          </p:nvSpPr>
          <p:spPr>
            <a:xfrm rot="5400000">
              <a:off x="155840" y="-107476"/>
              <a:ext cx="10748" cy="322428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59" name="Oval"/>
            <p:cNvSpPr/>
            <p:nvPr/>
          </p:nvSpPr>
          <p:spPr>
            <a:xfrm rot="189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0" name="Oval"/>
            <p:cNvSpPr/>
            <p:nvPr/>
          </p:nvSpPr>
          <p:spPr>
            <a:xfrm rot="27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1" name="Oval"/>
            <p:cNvSpPr/>
            <p:nvPr/>
          </p:nvSpPr>
          <p:spPr>
            <a:xfrm rot="5400000">
              <a:off x="150466" y="5373"/>
              <a:ext cx="21496" cy="9673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</p:grpSp>
      <p:grpSp>
        <p:nvGrpSpPr>
          <p:cNvPr id="3768" name="Group"/>
          <p:cNvGrpSpPr/>
          <p:nvPr/>
        </p:nvGrpSpPr>
        <p:grpSpPr>
          <a:xfrm rot="1839229">
            <a:off x="2735369" y="3283539"/>
            <a:ext cx="322428" cy="107477"/>
            <a:chOff x="0" y="0"/>
            <a:chExt cx="322427" cy="107475"/>
          </a:xfrm>
        </p:grpSpPr>
        <p:sp>
          <p:nvSpPr>
            <p:cNvPr id="3763" name="Oval"/>
            <p:cNvSpPr/>
            <p:nvPr/>
          </p:nvSpPr>
          <p:spPr>
            <a:xfrm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4" name="Oval"/>
            <p:cNvSpPr/>
            <p:nvPr/>
          </p:nvSpPr>
          <p:spPr>
            <a:xfrm rot="5400000">
              <a:off x="155840" y="-107476"/>
              <a:ext cx="10748" cy="322428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5" name="Oval"/>
            <p:cNvSpPr/>
            <p:nvPr/>
          </p:nvSpPr>
          <p:spPr>
            <a:xfrm rot="189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6" name="Oval"/>
            <p:cNvSpPr/>
            <p:nvPr/>
          </p:nvSpPr>
          <p:spPr>
            <a:xfrm rot="27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67" name="Oval"/>
            <p:cNvSpPr/>
            <p:nvPr/>
          </p:nvSpPr>
          <p:spPr>
            <a:xfrm rot="5400000">
              <a:off x="150466" y="5373"/>
              <a:ext cx="21496" cy="9673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</p:grpSp>
      <p:grpSp>
        <p:nvGrpSpPr>
          <p:cNvPr id="3774" name="Group"/>
          <p:cNvGrpSpPr/>
          <p:nvPr/>
        </p:nvGrpSpPr>
        <p:grpSpPr>
          <a:xfrm rot="1839229">
            <a:off x="2643294" y="4010614"/>
            <a:ext cx="322428" cy="107477"/>
            <a:chOff x="0" y="0"/>
            <a:chExt cx="322427" cy="107475"/>
          </a:xfrm>
        </p:grpSpPr>
        <p:sp>
          <p:nvSpPr>
            <p:cNvPr id="3769" name="Oval"/>
            <p:cNvSpPr/>
            <p:nvPr/>
          </p:nvSpPr>
          <p:spPr>
            <a:xfrm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70" name="Oval"/>
            <p:cNvSpPr/>
            <p:nvPr/>
          </p:nvSpPr>
          <p:spPr>
            <a:xfrm rot="5400000">
              <a:off x="155840" y="-107476"/>
              <a:ext cx="10748" cy="322428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71" name="Oval"/>
            <p:cNvSpPr/>
            <p:nvPr/>
          </p:nvSpPr>
          <p:spPr>
            <a:xfrm rot="189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72" name="Oval"/>
            <p:cNvSpPr/>
            <p:nvPr/>
          </p:nvSpPr>
          <p:spPr>
            <a:xfrm rot="2700000">
              <a:off x="155840" y="0"/>
              <a:ext cx="10748" cy="10747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  <p:sp>
          <p:nvSpPr>
            <p:cNvPr id="3773" name="Oval"/>
            <p:cNvSpPr/>
            <p:nvPr/>
          </p:nvSpPr>
          <p:spPr>
            <a:xfrm rot="5400000">
              <a:off x="150466" y="5373"/>
              <a:ext cx="21496" cy="9673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3175" cap="flat">
              <a:noFill/>
              <a:miter lim="400000"/>
            </a:ln>
            <a:effectLst/>
          </p:spPr>
          <p:txBody>
            <a:bodyPr wrap="square" lIns="24207" tIns="24207" rIns="24207" bIns="24207" numCol="1" anchor="ctr">
              <a:noAutofit/>
            </a:bodyPr>
            <a:lstStyle/>
            <a:p>
              <a:pPr algn="ctr" defTabSz="410765">
                <a:spcBef>
                  <a:spcPts val="0"/>
                </a:spcBef>
                <a:defRPr sz="1400" spc="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  <a:endParaRPr>
                <a:latin typeface="Myriad Pro" panose="020B0503030403020204"/>
              </a:endParaRPr>
            </a:p>
          </p:txBody>
        </p:sp>
      </p:grpSp>
      <p:sp>
        <p:nvSpPr>
          <p:cNvPr id="3775" name="Морфология"/>
          <p:cNvSpPr txBox="1"/>
          <p:nvPr/>
        </p:nvSpPr>
        <p:spPr>
          <a:xfrm>
            <a:off x="4961735" y="3658232"/>
            <a:ext cx="1907088" cy="4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7" tIns="24207" rIns="24207" bIns="24207" anchor="ctr">
            <a:spAutoFit/>
          </a:bodyPr>
          <a:lstStyle>
            <a:lvl1pPr defTabSz="410765">
              <a:defRPr>
                <a:solidFill>
                  <a:srgbClr val="EBEBEB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Морфология</a:t>
            </a:r>
          </a:p>
        </p:txBody>
      </p:sp>
      <p:sp>
        <p:nvSpPr>
          <p:cNvPr id="3776" name="Синтаксис"/>
          <p:cNvSpPr txBox="1"/>
          <p:nvPr/>
        </p:nvSpPr>
        <p:spPr>
          <a:xfrm>
            <a:off x="4817209" y="2953261"/>
            <a:ext cx="1525701" cy="4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7" tIns="24207" rIns="24207" bIns="24207" anchor="ctr">
            <a:spAutoFit/>
          </a:bodyPr>
          <a:lstStyle>
            <a:lvl1pPr defTabSz="410765">
              <a:defRPr>
                <a:solidFill>
                  <a:srgbClr val="EBEBEB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Синтаксис</a:t>
            </a:r>
          </a:p>
        </p:txBody>
      </p:sp>
      <p:sp>
        <p:nvSpPr>
          <p:cNvPr id="3777" name="Семантика"/>
          <p:cNvSpPr txBox="1"/>
          <p:nvPr/>
        </p:nvSpPr>
        <p:spPr>
          <a:xfrm>
            <a:off x="4396346" y="2261448"/>
            <a:ext cx="1594631" cy="4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7" tIns="24207" rIns="24207" bIns="24207" anchor="ctr">
            <a:spAutoFit/>
          </a:bodyPr>
          <a:lstStyle>
            <a:lvl1pPr defTabSz="410765">
              <a:defRPr>
                <a:solidFill>
                  <a:srgbClr val="EBEBEB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Семантика</a:t>
            </a:r>
          </a:p>
        </p:txBody>
      </p:sp>
      <p:sp>
        <p:nvSpPr>
          <p:cNvPr id="3778" name="Прагматика"/>
          <p:cNvSpPr txBox="1"/>
          <p:nvPr/>
        </p:nvSpPr>
        <p:spPr>
          <a:xfrm>
            <a:off x="4084332" y="1527686"/>
            <a:ext cx="1745185" cy="4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7" tIns="24207" rIns="24207" bIns="24207" anchor="ctr">
            <a:spAutoFit/>
          </a:bodyPr>
          <a:lstStyle>
            <a:lvl1pPr defTabSz="410765">
              <a:defRPr>
                <a:solidFill>
                  <a:srgbClr val="EBEBEB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Прагматика</a:t>
            </a:r>
          </a:p>
        </p:txBody>
      </p:sp>
      <p:sp>
        <p:nvSpPr>
          <p:cNvPr id="3779" name="Title 2"/>
          <p:cNvSpPr txBox="1"/>
          <p:nvPr/>
        </p:nvSpPr>
        <p:spPr>
          <a:xfrm>
            <a:off x="45720" y="-3268"/>
            <a:ext cx="9052560" cy="108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indent="71435" defTabSz="410763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Пирамида обработки данных на естественном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14400890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Title 2"/>
          <p:cNvSpPr txBox="1"/>
          <p:nvPr/>
        </p:nvSpPr>
        <p:spPr>
          <a:xfrm>
            <a:off x="-5079" y="-7075"/>
            <a:ext cx="9128758" cy="112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Что BERT знает о морфологии и частичном синтаксисе?</a:t>
            </a:r>
          </a:p>
        </p:txBody>
      </p:sp>
      <p:sp>
        <p:nvSpPr>
          <p:cNvPr id="3782" name="Дана прямоугольная матрица…"/>
          <p:cNvSpPr txBox="1"/>
          <p:nvPr/>
        </p:nvSpPr>
        <p:spPr>
          <a:xfrm>
            <a:off x="469900" y="990600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 умеет решать простые диагностические тесты [probing task]:</a:t>
            </a:r>
          </a:p>
        </p:txBody>
      </p:sp>
      <p:sp>
        <p:nvSpPr>
          <p:cNvPr id="3783" name="Tenney, Ian, Patrick Xia, Berlin Chen, Alex Wang, Adam Poliak, R. Thomas McCoy, Najoung Kim et al. &quot;What do you learn from context? probing for sentence structure in contextualized word representations.&quot; arXiv preprint arXiv:1905.06316 (2019)."/>
          <p:cNvSpPr txBox="1"/>
          <p:nvPr/>
        </p:nvSpPr>
        <p:spPr>
          <a:xfrm>
            <a:off x="413211" y="4417336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Tenney, Ian, Patrick Xia, Berlin Chen, Alex Wang, Adam Poliak, R. Thomas McCoy, Najoung Kim et al.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What do you learn from context? probing for sentence structure in contextualized word representations.</a:t>
            </a:r>
            <a:r>
              <a:rPr>
                <a:latin typeface="Myriad Pro" panose="020B0503030403020204"/>
              </a:rPr>
              <a:t>" arXiv preprint arXiv:1905.06316 (2019).</a:t>
            </a:r>
          </a:p>
        </p:txBody>
      </p:sp>
      <p:sp>
        <p:nvSpPr>
          <p:cNvPr id="3784" name="Conneau, Alexis, and Douwe Kiela. &quot;Senteval: An evaluation toolkit for universal sentence representations.&quot; arXiv preprint arXiv:1803.05449 (2018)."/>
          <p:cNvSpPr txBox="1"/>
          <p:nvPr/>
        </p:nvSpPr>
        <p:spPr>
          <a:xfrm>
            <a:off x="413211" y="55159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Conneau, Alexis, and Douwe Kiela.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Senteval: An evaluation toolkit for universal sentence representations.</a:t>
            </a:r>
            <a:r>
              <a:rPr>
                <a:latin typeface="Myriad Pro" panose="020B0503030403020204"/>
              </a:rPr>
              <a:t>" arXiv preprint arXiv:1803.05449 (2018).</a:t>
            </a:r>
          </a:p>
        </p:txBody>
      </p:sp>
      <p:sp>
        <p:nvSpPr>
          <p:cNvPr id="3785" name="Дана прямоугольная матрица…"/>
          <p:cNvSpPr txBox="1"/>
          <p:nvPr/>
        </p:nvSpPr>
        <p:spPr>
          <a:xfrm>
            <a:off x="469899" y="1849061"/>
            <a:ext cx="8178801" cy="2495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Блины — одно из самых древнейших изделий русской кухни -&gt; есть ли в предложении слово “блины”?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[Блины] — одно из самых древнейших изделий русской кухни -&gt; CУЩ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Блины — одно из [самых древнейших изделий русской кухни] -&gt; именная группа</a:t>
            </a:r>
          </a:p>
        </p:txBody>
      </p:sp>
    </p:spTree>
    <p:extLst>
      <p:ext uri="{BB962C8B-B14F-4D97-AF65-F5344CB8AC3E}">
        <p14:creationId xmlns:p14="http://schemas.microsoft.com/office/powerpoint/2010/main" val="370433050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Title 2"/>
          <p:cNvSpPr txBox="1"/>
          <p:nvPr/>
        </p:nvSpPr>
        <p:spPr>
          <a:xfrm>
            <a:off x="-5079" y="-7075"/>
            <a:ext cx="9128758" cy="112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Что BERT знает о морфологии и частичном синтаксисе?</a:t>
            </a:r>
          </a:p>
        </p:txBody>
      </p:sp>
      <p:sp>
        <p:nvSpPr>
          <p:cNvPr id="3788" name="Дана прямоугольная матрица…"/>
          <p:cNvSpPr txBox="1"/>
          <p:nvPr/>
        </p:nvSpPr>
        <p:spPr>
          <a:xfrm>
            <a:off x="469900" y="990600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 умеет решать простые диагностические тесты [probing task]:</a:t>
            </a:r>
          </a:p>
        </p:txBody>
      </p:sp>
      <p:sp>
        <p:nvSpPr>
          <p:cNvPr id="3791" name="Дана прямоугольная матрица…"/>
          <p:cNvSpPr txBox="1"/>
          <p:nvPr/>
        </p:nvSpPr>
        <p:spPr>
          <a:xfrm>
            <a:off x="469899" y="1849061"/>
            <a:ext cx="8178801" cy="2126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[Блины] — одно из самых древнейших изделий русской кухни -&gt; cубъект, мн.ч.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Блины — одно из самых древнейших [изделий] русской кухни -&gt; объект, мн.ч.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[Мама]_1 [любит]_2 печь блины! -&gt; субъект </a:t>
            </a:r>
          </a:p>
        </p:txBody>
      </p:sp>
      <p:sp>
        <p:nvSpPr>
          <p:cNvPr id="2" name="Tenney, Ian, Patrick Xia, Berlin Chen, Alex Wang, Adam Poliak, R. Thomas McCoy, Najoung Kim et al. &quot;What do you learn from context? probing for sentence structure in contextualized word representations.&quot; arXiv preprint arXiv:1905.06316 (2019).">
            <a:extLst>
              <a:ext uri="{FF2B5EF4-FFF2-40B4-BE49-F238E27FC236}">
                <a16:creationId xmlns:a16="http://schemas.microsoft.com/office/drawing/2014/main" id="{80B95B1F-F8FC-44FC-996F-54AE73ED99DC}"/>
              </a:ext>
            </a:extLst>
          </p:cNvPr>
          <p:cNvSpPr txBox="1"/>
          <p:nvPr/>
        </p:nvSpPr>
        <p:spPr>
          <a:xfrm>
            <a:off x="413211" y="4417336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Tenney, Ian, Patrick Xia, Berlin Chen, Alex Wang, Adam Poliak, R. Thomas McCoy, Najoung Kim et al.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What do you learn from context? probing for sentence structure in contextualized word representations.</a:t>
            </a:r>
            <a:r>
              <a:rPr>
                <a:latin typeface="Myriad Pro" panose="020B0503030403020204"/>
              </a:rPr>
              <a:t>" arXiv preprint arXiv:1905.06316 (2019).</a:t>
            </a:r>
          </a:p>
        </p:txBody>
      </p:sp>
      <p:sp>
        <p:nvSpPr>
          <p:cNvPr id="3" name="Conneau, Alexis, and Douwe Kiela. &quot;Senteval: An evaluation toolkit for universal sentence representations.&quot; arXiv preprint arXiv:1803.05449 (2018).">
            <a:extLst>
              <a:ext uri="{FF2B5EF4-FFF2-40B4-BE49-F238E27FC236}">
                <a16:creationId xmlns:a16="http://schemas.microsoft.com/office/drawing/2014/main" id="{F896157F-C261-4BE8-B40F-6943BC5771A6}"/>
              </a:ext>
            </a:extLst>
          </p:cNvPr>
          <p:cNvSpPr txBox="1"/>
          <p:nvPr/>
        </p:nvSpPr>
        <p:spPr>
          <a:xfrm>
            <a:off x="413211" y="5515935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Conneau, Alexis, and Douwe Kiela.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Senteval: An evaluation toolkit for universal sentence representations.</a:t>
            </a:r>
            <a:r>
              <a:rPr>
                <a:latin typeface="Myriad Pro" panose="020B0503030403020204"/>
              </a:rPr>
              <a:t>" arXiv preprint arXiv:1803.05449 (2018).</a:t>
            </a:r>
          </a:p>
        </p:txBody>
      </p:sp>
    </p:spTree>
    <p:extLst>
      <p:ext uri="{BB962C8B-B14F-4D97-AF65-F5344CB8AC3E}">
        <p14:creationId xmlns:p14="http://schemas.microsoft.com/office/powerpoint/2010/main" val="27977197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Диагностический тест</a:t>
            </a:r>
          </a:p>
        </p:txBody>
      </p:sp>
      <p:sp>
        <p:nvSpPr>
          <p:cNvPr id="3794" name="На уровне предложения"/>
          <p:cNvSpPr txBox="1"/>
          <p:nvPr/>
        </p:nvSpPr>
        <p:spPr>
          <a:xfrm>
            <a:off x="548426" y="613692"/>
            <a:ext cx="3604858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>
                <a:latin typeface="Myriad Pro" panose="020B0503030403020204"/>
              </a:rPr>
              <a:t>На уровне предложения</a:t>
            </a:r>
          </a:p>
        </p:txBody>
      </p:sp>
      <p:sp>
        <p:nvSpPr>
          <p:cNvPr id="3797" name="Метка"/>
          <p:cNvSpPr/>
          <p:nvPr/>
        </p:nvSpPr>
        <p:spPr>
          <a:xfrm>
            <a:off x="5585535" y="3908031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Метка</a:t>
            </a:r>
          </a:p>
        </p:txBody>
      </p:sp>
      <p:sp>
        <p:nvSpPr>
          <p:cNvPr id="3800" name="Line"/>
          <p:cNvSpPr/>
          <p:nvPr/>
        </p:nvSpPr>
        <p:spPr>
          <a:xfrm>
            <a:off x="6999878" y="2920058"/>
            <a:ext cx="1" cy="83989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3801" name="Классификатор"/>
          <p:cNvSpPr txBox="1"/>
          <p:nvPr/>
        </p:nvSpPr>
        <p:spPr>
          <a:xfrm>
            <a:off x="4691226" y="3130899"/>
            <a:ext cx="2240126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Классификатор</a:t>
            </a:r>
          </a:p>
        </p:txBody>
      </p:sp>
      <p:sp>
        <p:nvSpPr>
          <p:cNvPr id="11" name="Предложение">
            <a:extLst>
              <a:ext uri="{FF2B5EF4-FFF2-40B4-BE49-F238E27FC236}">
                <a16:creationId xmlns:a16="http://schemas.microsoft.com/office/drawing/2014/main" id="{334CCACA-B14E-4745-A11B-FAED5D460925}"/>
              </a:ext>
            </a:extLst>
          </p:cNvPr>
          <p:cNvSpPr/>
          <p:nvPr/>
        </p:nvSpPr>
        <p:spPr>
          <a:xfrm>
            <a:off x="737457" y="1835129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Предложение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060E29B4-C3AC-F646-BD80-6F28756388C9}"/>
              </a:ext>
            </a:extLst>
          </p:cNvPr>
          <p:cNvSpPr/>
          <p:nvPr/>
        </p:nvSpPr>
        <p:spPr>
          <a:xfrm>
            <a:off x="3612498" y="2289623"/>
            <a:ext cx="1385604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13" name="BERT">
            <a:extLst>
              <a:ext uri="{FF2B5EF4-FFF2-40B4-BE49-F238E27FC236}">
                <a16:creationId xmlns:a16="http://schemas.microsoft.com/office/drawing/2014/main" id="{62EC6532-8E00-AF4F-B01E-934F794686AE}"/>
              </a:ext>
            </a:extLst>
          </p:cNvPr>
          <p:cNvSpPr txBox="1"/>
          <p:nvPr/>
        </p:nvSpPr>
        <p:spPr>
          <a:xfrm>
            <a:off x="3951959" y="1853451"/>
            <a:ext cx="739267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</a:t>
            </a:r>
          </a:p>
        </p:txBody>
      </p:sp>
      <p:sp>
        <p:nvSpPr>
          <p:cNvPr id="14" name="Векторное представление слов">
            <a:extLst>
              <a:ext uri="{FF2B5EF4-FFF2-40B4-BE49-F238E27FC236}">
                <a16:creationId xmlns:a16="http://schemas.microsoft.com/office/drawing/2014/main" id="{0325E2AD-A267-4740-B9AC-AA4DD3515AAB}"/>
              </a:ext>
            </a:extLst>
          </p:cNvPr>
          <p:cNvSpPr/>
          <p:nvPr/>
        </p:nvSpPr>
        <p:spPr>
          <a:xfrm>
            <a:off x="5044455" y="1928928"/>
            <a:ext cx="3784657" cy="721389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>
                <a:latin typeface="Myriad Pro" panose="020B0503030403020204"/>
              </a:rPr>
              <a:t>Векторное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представление</a:t>
            </a:r>
            <a:r>
              <a:rPr dirty="0">
                <a:latin typeface="Myriad Pro" panose="020B0503030403020204"/>
              </a:rPr>
              <a:t> </a:t>
            </a:r>
            <a:r>
              <a:rPr lang="ru-RU" dirty="0">
                <a:latin typeface="Myriad Pro" panose="020B0503030403020204"/>
              </a:rPr>
              <a:t>предложения</a:t>
            </a:r>
            <a:endParaRPr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984438555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Title 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Диагностический</a:t>
            </a:r>
            <a:r>
              <a:rPr>
                <a:latin typeface="Myriad Pro" panose="020B0503030403020204"/>
              </a:rPr>
              <a:t> </a:t>
            </a:r>
            <a:r>
              <a:rPr b="1">
                <a:latin typeface="Myriad Pro" panose="020B0503030403020204"/>
              </a:rPr>
              <a:t>тест</a:t>
            </a:r>
          </a:p>
        </p:txBody>
      </p:sp>
      <p:sp>
        <p:nvSpPr>
          <p:cNvPr id="3804" name="На уровне предложения"/>
          <p:cNvSpPr txBox="1"/>
          <p:nvPr/>
        </p:nvSpPr>
        <p:spPr>
          <a:xfrm>
            <a:off x="548426" y="613692"/>
            <a:ext cx="224628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dirty="0" err="1">
                <a:latin typeface="Myriad Pro" panose="020B0503030403020204"/>
              </a:rPr>
              <a:t>На</a:t>
            </a:r>
            <a:r>
              <a:rPr dirty="0">
                <a:latin typeface="Myriad Pro" panose="020B0503030403020204"/>
              </a:rPr>
              <a:t> </a:t>
            </a:r>
            <a:r>
              <a:rPr dirty="0" err="1">
                <a:latin typeface="Myriad Pro" panose="020B0503030403020204"/>
              </a:rPr>
              <a:t>уровне</a:t>
            </a:r>
            <a:r>
              <a:rPr dirty="0">
                <a:latin typeface="Myriad Pro" panose="020B0503030403020204"/>
              </a:rPr>
              <a:t> </a:t>
            </a:r>
            <a:r>
              <a:rPr lang="ru-RU" dirty="0">
                <a:latin typeface="Myriad Pro" panose="020B0503030403020204"/>
              </a:rPr>
              <a:t>слова</a:t>
            </a:r>
            <a:endParaRPr dirty="0">
              <a:latin typeface="Myriad Pro" panose="020B0503030403020204"/>
            </a:endParaRPr>
          </a:p>
        </p:txBody>
      </p:sp>
      <p:sp>
        <p:nvSpPr>
          <p:cNvPr id="3805" name="Предложение"/>
          <p:cNvSpPr/>
          <p:nvPr/>
        </p:nvSpPr>
        <p:spPr>
          <a:xfrm>
            <a:off x="737457" y="1835129"/>
            <a:ext cx="2828688" cy="908988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Предложение</a:t>
            </a:r>
          </a:p>
        </p:txBody>
      </p:sp>
      <p:sp>
        <p:nvSpPr>
          <p:cNvPr id="3806" name="Векторное представление слов"/>
          <p:cNvSpPr/>
          <p:nvPr/>
        </p:nvSpPr>
        <p:spPr>
          <a:xfrm>
            <a:off x="5044455" y="1835129"/>
            <a:ext cx="3784657" cy="721389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Векторное представление слов</a:t>
            </a:r>
          </a:p>
        </p:txBody>
      </p:sp>
      <p:sp>
        <p:nvSpPr>
          <p:cNvPr id="3807" name="Метка"/>
          <p:cNvSpPr/>
          <p:nvPr/>
        </p:nvSpPr>
        <p:spPr>
          <a:xfrm>
            <a:off x="5522440" y="4421988"/>
            <a:ext cx="2828688" cy="908987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dirty="0" err="1">
                <a:latin typeface="Myriad Pro" panose="020B0503030403020204"/>
              </a:rPr>
              <a:t>Метк</a:t>
            </a:r>
            <a:r>
              <a:rPr lang="ru-RU" dirty="0">
                <a:latin typeface="Myriad Pro" panose="020B0503030403020204"/>
              </a:rPr>
              <a:t>и</a:t>
            </a:r>
            <a:endParaRPr dirty="0">
              <a:latin typeface="Myriad Pro" panose="020B0503030403020204"/>
            </a:endParaRPr>
          </a:p>
        </p:txBody>
      </p:sp>
      <p:sp>
        <p:nvSpPr>
          <p:cNvPr id="3808" name="Line"/>
          <p:cNvSpPr/>
          <p:nvPr/>
        </p:nvSpPr>
        <p:spPr>
          <a:xfrm>
            <a:off x="3612498" y="2289623"/>
            <a:ext cx="1385604" cy="1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3809" name="BERT"/>
          <p:cNvSpPr txBox="1"/>
          <p:nvPr/>
        </p:nvSpPr>
        <p:spPr>
          <a:xfrm>
            <a:off x="3951959" y="1853451"/>
            <a:ext cx="739267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</a:t>
            </a:r>
          </a:p>
        </p:txBody>
      </p:sp>
      <p:sp>
        <p:nvSpPr>
          <p:cNvPr id="3810" name="Line"/>
          <p:cNvSpPr/>
          <p:nvPr/>
        </p:nvSpPr>
        <p:spPr>
          <a:xfrm>
            <a:off x="6936783" y="3475446"/>
            <a:ext cx="1" cy="839899"/>
          </a:xfrm>
          <a:prstGeom prst="line">
            <a:avLst/>
          </a:prstGeom>
          <a:ln w="34925">
            <a:solidFill>
              <a:srgbClr val="2459A4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3812" name="Векторное представление слов"/>
          <p:cNvSpPr/>
          <p:nvPr/>
        </p:nvSpPr>
        <p:spPr>
          <a:xfrm>
            <a:off x="5044455" y="1017830"/>
            <a:ext cx="3784657" cy="721389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Векторное представление слов</a:t>
            </a:r>
          </a:p>
        </p:txBody>
      </p:sp>
      <p:sp>
        <p:nvSpPr>
          <p:cNvPr id="3813" name="Векторное представление слов"/>
          <p:cNvSpPr/>
          <p:nvPr/>
        </p:nvSpPr>
        <p:spPr>
          <a:xfrm>
            <a:off x="5044455" y="2652428"/>
            <a:ext cx="3784657" cy="721389"/>
          </a:xfrm>
          <a:prstGeom prst="rect">
            <a:avLst/>
          </a:prstGeom>
          <a:solidFill>
            <a:srgbClr val="CBD8E9"/>
          </a:solidFill>
          <a:ln w="25400">
            <a:solidFill>
              <a:srgbClr val="ABB6CA"/>
            </a:solidFill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 anchor="ctr"/>
          <a:lstStyle>
            <a:lvl1pPr algn="ctr"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Векторное представление слов</a:t>
            </a:r>
          </a:p>
        </p:txBody>
      </p:sp>
      <p:sp>
        <p:nvSpPr>
          <p:cNvPr id="2" name="Классификатор">
            <a:extLst>
              <a:ext uri="{FF2B5EF4-FFF2-40B4-BE49-F238E27FC236}">
                <a16:creationId xmlns:a16="http://schemas.microsoft.com/office/drawing/2014/main" id="{B61F3159-18BB-4884-8322-AAA1A4A3BE6F}"/>
              </a:ext>
            </a:extLst>
          </p:cNvPr>
          <p:cNvSpPr txBox="1"/>
          <p:nvPr/>
        </p:nvSpPr>
        <p:spPr>
          <a:xfrm>
            <a:off x="4619670" y="3639841"/>
            <a:ext cx="2240126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4206" tIns="24206" rIns="24206" bIns="24206" anchor="ctr">
            <a:spAutoFit/>
          </a:bodyPr>
          <a:lstStyle>
            <a:lvl1pPr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Классификатор</a:t>
            </a:r>
          </a:p>
        </p:txBody>
      </p:sp>
    </p:spTree>
    <p:extLst>
      <p:ext uri="{BB962C8B-B14F-4D97-AF65-F5344CB8AC3E}">
        <p14:creationId xmlns:p14="http://schemas.microsoft.com/office/powerpoint/2010/main" val="2774463091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Title 2"/>
          <p:cNvSpPr txBox="1"/>
          <p:nvPr/>
        </p:nvSpPr>
        <p:spPr>
          <a:xfrm>
            <a:off x="-5079" y="-7075"/>
            <a:ext cx="9128758" cy="56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Что</a:t>
            </a:r>
            <a:r>
              <a:rPr b="1" dirty="0">
                <a:latin typeface="Myriad Pro" panose="020B0503030403020204"/>
              </a:rPr>
              <a:t> BERT </a:t>
            </a:r>
            <a:r>
              <a:rPr b="1" dirty="0" err="1">
                <a:latin typeface="Myriad Pro" panose="020B0503030403020204"/>
              </a:rPr>
              <a:t>знает</a:t>
            </a:r>
            <a:r>
              <a:rPr b="1" dirty="0">
                <a:latin typeface="Myriad Pro" panose="020B0503030403020204"/>
              </a:rPr>
              <a:t> </a:t>
            </a:r>
            <a:r>
              <a:rPr lang="ru-RU" b="1" dirty="0">
                <a:latin typeface="Myriad Pro" panose="020B0503030403020204"/>
              </a:rPr>
              <a:t>о </a:t>
            </a:r>
            <a:r>
              <a:rPr b="1" dirty="0" err="1">
                <a:latin typeface="Myriad Pro" panose="020B0503030403020204"/>
              </a:rPr>
              <a:t>синтаксисе</a:t>
            </a:r>
            <a:r>
              <a:rPr b="1" dirty="0">
                <a:latin typeface="Myriad Pro" panose="020B0503030403020204"/>
              </a:rPr>
              <a:t>?</a:t>
            </a:r>
          </a:p>
        </p:txBody>
      </p:sp>
      <p:sp>
        <p:nvSpPr>
          <p:cNvPr id="3816" name="Hewitt, John, and Christopher D. Manning. &quot;A structural probe for finding syntax in word representations.&quot; NAACL 2019"/>
          <p:cNvSpPr txBox="1"/>
          <p:nvPr/>
        </p:nvSpPr>
        <p:spPr>
          <a:xfrm>
            <a:off x="413211" y="5832234"/>
            <a:ext cx="7722644" cy="60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 i="1">
                <a:latin typeface="Myriad Pro" panose="020B0503030403020204"/>
              </a:rPr>
              <a:t>Hewitt, John, and Christopher D. Manning. "</a:t>
            </a:r>
            <a:r>
              <a:rPr i="1">
                <a:solidFill>
                  <a:srgbClr val="2557A1"/>
                </a:solidFill>
                <a:latin typeface="Myriad Pro" panose="020B0503030403020204"/>
              </a:rPr>
              <a:t>A structural probe for finding syntax in word representations.</a:t>
            </a:r>
            <a:r>
              <a:rPr i="1">
                <a:latin typeface="Myriad Pro" panose="020B0503030403020204"/>
              </a:rPr>
              <a:t>" NAACL 2019</a:t>
            </a:r>
          </a:p>
        </p:txBody>
      </p:sp>
      <p:pic>
        <p:nvPicPr>
          <p:cNvPr id="3817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9198" y="1618413"/>
            <a:ext cx="8306180" cy="3848158"/>
          </a:xfrm>
          <a:prstGeom prst="rect">
            <a:avLst/>
          </a:prstGeom>
          <a:ln w="12700">
            <a:miter lim="400000"/>
          </a:ln>
        </p:spPr>
      </p:pic>
      <p:sp>
        <p:nvSpPr>
          <p:cNvPr id="3818" name="Дана прямоугольная матрица…"/>
          <p:cNvSpPr txBox="1"/>
          <p:nvPr/>
        </p:nvSpPr>
        <p:spPr>
          <a:xfrm>
            <a:off x="546053" y="629845"/>
            <a:ext cx="8470947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Существует преобразование из пространства векторных представлений слов в синтаксическое дерево</a:t>
            </a:r>
          </a:p>
        </p:txBody>
      </p:sp>
    </p:spTree>
    <p:extLst>
      <p:ext uri="{BB962C8B-B14F-4D97-AF65-F5344CB8AC3E}">
        <p14:creationId xmlns:p14="http://schemas.microsoft.com/office/powerpoint/2010/main" val="3045633245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Title 2"/>
          <p:cNvSpPr txBox="1"/>
          <p:nvPr/>
        </p:nvSpPr>
        <p:spPr>
          <a:xfrm>
            <a:off x="-5079" y="-7075"/>
            <a:ext cx="9128758" cy="56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Что</a:t>
            </a:r>
            <a:r>
              <a:rPr b="1" dirty="0">
                <a:latin typeface="Myriad Pro" panose="020B0503030403020204"/>
              </a:rPr>
              <a:t> BERT </a:t>
            </a:r>
            <a:r>
              <a:rPr b="1" dirty="0" err="1">
                <a:latin typeface="Myriad Pro" panose="020B0503030403020204"/>
              </a:rPr>
              <a:t>знает</a:t>
            </a:r>
            <a:r>
              <a:rPr b="1" dirty="0">
                <a:latin typeface="Myriad Pro" panose="020B0503030403020204"/>
              </a:rPr>
              <a:t> </a:t>
            </a:r>
            <a:r>
              <a:rPr lang="ru-RU" b="1" dirty="0">
                <a:latin typeface="Myriad Pro" panose="020B0503030403020204"/>
              </a:rPr>
              <a:t>о </a:t>
            </a:r>
            <a:r>
              <a:rPr b="1" dirty="0" err="1">
                <a:latin typeface="Myriad Pro" panose="020B0503030403020204"/>
              </a:rPr>
              <a:t>синтаксисе</a:t>
            </a:r>
            <a:r>
              <a:rPr b="1" dirty="0">
                <a:latin typeface="Myriad Pro" panose="020B0503030403020204"/>
              </a:rPr>
              <a:t>?</a:t>
            </a:r>
          </a:p>
        </p:txBody>
      </p:sp>
      <p:sp>
        <p:nvSpPr>
          <p:cNvPr id="3821" name="Дана прямоугольная матрица…"/>
          <p:cNvSpPr txBox="1"/>
          <p:nvPr/>
        </p:nvSpPr>
        <p:spPr>
          <a:xfrm>
            <a:off x="546053" y="629845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 определяет именованные сущности</a:t>
            </a:r>
          </a:p>
        </p:txBody>
      </p:sp>
      <p:sp>
        <p:nvSpPr>
          <p:cNvPr id="3822" name="Wiedemann, Gregor, Steffen Remus, Avi Chawla, and Chris Biemann. &quot;Does BERT Make Any Sense? Interpretable Word Sense Disambiguation with Contextualized Embeddings.&quot; arXiv preprint arXiv:1909.10430 (2019)."/>
          <p:cNvSpPr txBox="1"/>
          <p:nvPr/>
        </p:nvSpPr>
        <p:spPr>
          <a:xfrm>
            <a:off x="413211" y="5218536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Wiedemann, Gregor, Steffen Remus, Avi Chawla, and Chris Biemann.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Does BERT Make Any Sense? Interpretable Word Sense Disambiguation with Contextualized Embeddings</a:t>
            </a:r>
            <a:r>
              <a:rPr>
                <a:latin typeface="Myriad Pro" panose="020B0503030403020204"/>
              </a:rPr>
              <a:t>." arXiv preprint arXiv:1909.10430 (2019).</a:t>
            </a:r>
          </a:p>
        </p:txBody>
      </p:sp>
      <p:sp>
        <p:nvSpPr>
          <p:cNvPr id="3823" name="Дана прямоугольная матрица…"/>
          <p:cNvSpPr txBox="1"/>
          <p:nvPr/>
        </p:nvSpPr>
        <p:spPr>
          <a:xfrm>
            <a:off x="469899" y="1213423"/>
            <a:ext cx="817880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[Большой театр] отправляется на гастроли в Аргентину -&gt;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287465632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Title 2"/>
          <p:cNvSpPr txBox="1"/>
          <p:nvPr/>
        </p:nvSpPr>
        <p:spPr>
          <a:xfrm>
            <a:off x="-5079" y="-7075"/>
            <a:ext cx="9128758" cy="56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 dirty="0" err="1">
                <a:latin typeface="Myriad Pro" panose="020B0503030403020204"/>
              </a:rPr>
              <a:t>Что</a:t>
            </a:r>
            <a:r>
              <a:rPr b="1" dirty="0">
                <a:latin typeface="Myriad Pro" panose="020B0503030403020204"/>
              </a:rPr>
              <a:t> BERT </a:t>
            </a:r>
            <a:r>
              <a:rPr b="1" dirty="0" err="1">
                <a:latin typeface="Myriad Pro" panose="020B0503030403020204"/>
              </a:rPr>
              <a:t>знает</a:t>
            </a:r>
            <a:r>
              <a:rPr b="1" dirty="0">
                <a:latin typeface="Myriad Pro" panose="020B0503030403020204"/>
              </a:rPr>
              <a:t> </a:t>
            </a:r>
            <a:r>
              <a:rPr lang="ru-RU" b="1" dirty="0">
                <a:latin typeface="Myriad Pro" panose="020B0503030403020204"/>
              </a:rPr>
              <a:t>о семантике</a:t>
            </a:r>
            <a:r>
              <a:rPr b="1" dirty="0">
                <a:latin typeface="Myriad Pro" panose="020B0503030403020204"/>
              </a:rPr>
              <a:t>?</a:t>
            </a:r>
          </a:p>
        </p:txBody>
      </p:sp>
      <p:sp>
        <p:nvSpPr>
          <p:cNvPr id="3826" name="Дана прямоугольная матрица…"/>
          <p:cNvSpPr txBox="1"/>
          <p:nvPr/>
        </p:nvSpPr>
        <p:spPr>
          <a:xfrm>
            <a:off x="546053" y="629845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>
              <a:defRPr>
                <a:solidFill>
                  <a:srgbClr val="2557A1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BERT различает разные смыслы слова</a:t>
            </a:r>
          </a:p>
        </p:txBody>
      </p:sp>
      <p:sp>
        <p:nvSpPr>
          <p:cNvPr id="3827" name="Wiedemann, Gregor, Steffen Remus, Avi Chawla, and Chris Biemann. &quot;Does BERT Make Any Sense? Interpretable Word Sense Disambiguation with Contextualized Embeddings.&quot; arXiv preprint arXiv:1909.10430 (2019)."/>
          <p:cNvSpPr txBox="1"/>
          <p:nvPr/>
        </p:nvSpPr>
        <p:spPr>
          <a:xfrm>
            <a:off x="413211" y="5263136"/>
            <a:ext cx="7722644" cy="115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Wiedemann, Gregor, Steffen Remus, Avi Chawla, and Chris Biemann. "</a:t>
            </a:r>
            <a:r>
              <a:rPr>
                <a:solidFill>
                  <a:srgbClr val="2557A1"/>
                </a:solidFill>
                <a:latin typeface="Myriad Pro" panose="020B0503030403020204"/>
              </a:rPr>
              <a:t>Does BERT Make Any Sense? Interpretable Word Sense Disambiguation with Contextualized Embeddings</a:t>
            </a:r>
            <a:r>
              <a:rPr>
                <a:latin typeface="Myriad Pro" panose="020B0503030403020204"/>
              </a:rPr>
              <a:t>." arXiv preprint arXiv:1909.10430 (2019).</a:t>
            </a:r>
          </a:p>
        </p:txBody>
      </p:sp>
      <p:sp>
        <p:nvSpPr>
          <p:cNvPr id="3828" name="Дана прямоугольная матрица…"/>
          <p:cNvSpPr txBox="1"/>
          <p:nvPr/>
        </p:nvSpPr>
        <p:spPr>
          <a:xfrm>
            <a:off x="546052" y="1155963"/>
            <a:ext cx="8178801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marL="254000" indent="-254000">
              <a:buClr>
                <a:srgbClr val="265BA4"/>
              </a:buClr>
              <a:buSzPct val="161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pPr>
              <a:buSzPct val="140000"/>
            </a:pPr>
            <a:r>
              <a:rPr>
                <a:latin typeface="Myriad Pro" panose="020B0503030403020204"/>
              </a:rPr>
              <a:t>Разные смыслы слова “bank”</a:t>
            </a:r>
          </a:p>
        </p:txBody>
      </p:sp>
      <p:pic>
        <p:nvPicPr>
          <p:cNvPr id="3829" name="1231111.png" descr="123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697" y="772870"/>
            <a:ext cx="4115783" cy="4594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0" name="12322222.png" descr="123222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1923379"/>
            <a:ext cx="3896455" cy="1957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586619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Title 2"/>
          <p:cNvSpPr txBox="1"/>
          <p:nvPr/>
        </p:nvSpPr>
        <p:spPr>
          <a:xfrm>
            <a:off x="-5079" y="-7075"/>
            <a:ext cx="9128758" cy="56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indent="71436">
              <a:spcBef>
                <a:spcPts val="1600"/>
              </a:spcBef>
              <a:defRPr sz="3200" spc="0">
                <a:solidFill>
                  <a:srgbClr val="2558A1"/>
                </a:solidFill>
                <a:latin typeface="MyriadPro-Bold"/>
                <a:ea typeface="MyriadPro-Bold"/>
                <a:cs typeface="MyriadPro-Bold"/>
                <a:sym typeface="MyriadPro-Bold"/>
              </a:defRPr>
            </a:lvl1pPr>
          </a:lstStyle>
          <a:p>
            <a:r>
              <a:rPr b="1">
                <a:latin typeface="Myriad Pro" panose="020B0503030403020204"/>
              </a:rPr>
              <a:t>Что BERT знает об окружающем мире?</a:t>
            </a:r>
          </a:p>
        </p:txBody>
      </p:sp>
      <p:sp>
        <p:nvSpPr>
          <p:cNvPr id="3833" name="Petroni, Fabio, Tim Rocktäschel, Sebastian Riedel, Patrick Lewis, Anton Bakhtin, Yuxiang Wu, and Alexander Miller. &quot;Language Models as Knowledge Bases?. EMNLP-IJCNLP, 2019."/>
          <p:cNvSpPr txBox="1"/>
          <p:nvPr/>
        </p:nvSpPr>
        <p:spPr>
          <a:xfrm>
            <a:off x="413211" y="4674991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/>
          <a:p>
            <a: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Petroni, Fabio, Tim Rocktäschel, Sebastian Riedel, Patrick Lewis, Anton Bakhtin, Yuxiang Wu, and Alexander Miller. "</a:t>
            </a:r>
            <a:r>
              <a:rPr>
                <a:solidFill>
                  <a:srgbClr val="2459A4"/>
                </a:solidFill>
                <a:latin typeface="Myriad Pro" panose="020B0503030403020204"/>
              </a:rPr>
              <a:t>Language Models as Knowledge Bases?. </a:t>
            </a:r>
            <a:r>
              <a:rPr>
                <a:latin typeface="Myriad Pro" panose="020B0503030403020204"/>
              </a:rPr>
              <a:t>EMNLP-IJCNLP, 2019.</a:t>
            </a:r>
          </a:p>
        </p:txBody>
      </p:sp>
      <p:sp>
        <p:nvSpPr>
          <p:cNvPr id="3834" name="Дана прямоугольная матрица…"/>
          <p:cNvSpPr txBox="1"/>
          <p:nvPr/>
        </p:nvSpPr>
        <p:spPr>
          <a:xfrm>
            <a:off x="469899" y="2712023"/>
            <a:ext cx="8178801" cy="90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/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BERT мог запомнить предложения во время обучения</a:t>
            </a:r>
          </a:p>
          <a:p>
            <a:pPr marL="254000" indent="-254000">
              <a:buClr>
                <a:srgbClr val="265BA4"/>
              </a:buClr>
              <a:buSzPct val="140000"/>
              <a:buChar char="•"/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pPr>
            <a:r>
              <a:rPr>
                <a:latin typeface="Myriad Pro" panose="020B0503030403020204"/>
              </a:rPr>
              <a:t>А мог и научиться понимать отношения “родился-в”</a:t>
            </a:r>
          </a:p>
        </p:txBody>
      </p:sp>
      <p:sp>
        <p:nvSpPr>
          <p:cNvPr id="3835" name="Bouraoui, Zied, Jose Camacho-Collados, and Steven Schockaert. &quot;Inducing Relational Knowledge from BERT.&quot; arXiv preprint arXiv:1911.12753 (2019)."/>
          <p:cNvSpPr txBox="1"/>
          <p:nvPr/>
        </p:nvSpPr>
        <p:spPr>
          <a:xfrm>
            <a:off x="413211" y="5527442"/>
            <a:ext cx="7722644" cy="87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7" tIns="24207" rIns="24207" bIns="24207" anchor="ctr">
            <a:spAutoFit/>
          </a:bodyPr>
          <a:lstStyle>
            <a:lvl1pPr marL="279400" indent="-279400" defTabSz="410765">
              <a:buClr>
                <a:srgbClr val="2559A4"/>
              </a:buClr>
              <a:buSzPct val="100000"/>
              <a:buFont typeface="Zapf Dingbats"/>
              <a:buChar char="➤"/>
              <a:defRPr sz="1800" i="1" spc="18">
                <a:solidFill>
                  <a:srgbClr val="5E5E5E"/>
                </a:solidFill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 i="0">
                <a:latin typeface="Myriad Pro" panose="020B0503030403020204"/>
              </a:rPr>
              <a:t>Bouraoui, Zied, Jose Camacho-Collados, and Steven Schockaert. "</a:t>
            </a:r>
            <a:r>
              <a:rPr i="0">
                <a:solidFill>
                  <a:srgbClr val="2459A4"/>
                </a:solidFill>
                <a:latin typeface="Myriad Pro" panose="020B0503030403020204"/>
              </a:rPr>
              <a:t>Inducing Relational Knowledge from BERT</a:t>
            </a:r>
            <a:r>
              <a:rPr i="0">
                <a:latin typeface="Myriad Pro" panose="020B0503030403020204"/>
              </a:rPr>
              <a:t>." arXiv preprint arXiv:1911.12753 (2019).</a:t>
            </a:r>
          </a:p>
        </p:txBody>
      </p:sp>
      <p:grpSp>
        <p:nvGrpSpPr>
          <p:cNvPr id="3933" name="Group"/>
          <p:cNvGrpSpPr/>
          <p:nvPr/>
        </p:nvGrpSpPr>
        <p:grpSpPr>
          <a:xfrm>
            <a:off x="1919299" y="893528"/>
            <a:ext cx="1852683" cy="1479390"/>
            <a:chOff x="0" y="0"/>
            <a:chExt cx="1852682" cy="1479389"/>
          </a:xfrm>
        </p:grpSpPr>
        <p:grpSp>
          <p:nvGrpSpPr>
            <p:cNvPr id="3867" name="Group"/>
            <p:cNvGrpSpPr/>
            <p:nvPr/>
          </p:nvGrpSpPr>
          <p:grpSpPr>
            <a:xfrm>
              <a:off x="619047" y="0"/>
              <a:ext cx="1233636" cy="1025306"/>
              <a:chOff x="0" y="0"/>
              <a:chExt cx="1233634" cy="1025305"/>
            </a:xfrm>
          </p:grpSpPr>
          <p:sp>
            <p:nvSpPr>
              <p:cNvPr id="3836" name="Circle"/>
              <p:cNvSpPr/>
              <p:nvPr/>
            </p:nvSpPr>
            <p:spPr>
              <a:xfrm>
                <a:off x="15944" y="13103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37" name="Circle"/>
              <p:cNvSpPr/>
              <p:nvPr/>
            </p:nvSpPr>
            <p:spPr>
              <a:xfrm>
                <a:off x="15944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38" name="Circle"/>
              <p:cNvSpPr/>
              <p:nvPr/>
            </p:nvSpPr>
            <p:spPr>
              <a:xfrm>
                <a:off x="15944" y="417450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39" name="Circle"/>
              <p:cNvSpPr/>
              <p:nvPr/>
            </p:nvSpPr>
            <p:spPr>
              <a:xfrm>
                <a:off x="15944" y="619624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0" name="Circle"/>
              <p:cNvSpPr/>
              <p:nvPr/>
            </p:nvSpPr>
            <p:spPr>
              <a:xfrm>
                <a:off x="15944" y="821798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1" name="Circle"/>
              <p:cNvSpPr/>
              <p:nvPr/>
            </p:nvSpPr>
            <p:spPr>
              <a:xfrm>
                <a:off x="218585" y="13103"/>
                <a:ext cx="190403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2" name="Circle"/>
              <p:cNvSpPr/>
              <p:nvPr/>
            </p:nvSpPr>
            <p:spPr>
              <a:xfrm>
                <a:off x="218585" y="215277"/>
                <a:ext cx="190403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3" name="Circle"/>
              <p:cNvSpPr/>
              <p:nvPr/>
            </p:nvSpPr>
            <p:spPr>
              <a:xfrm>
                <a:off x="218585" y="417450"/>
                <a:ext cx="190403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4" name="Circle"/>
              <p:cNvSpPr/>
              <p:nvPr/>
            </p:nvSpPr>
            <p:spPr>
              <a:xfrm>
                <a:off x="218585" y="619624"/>
                <a:ext cx="190403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5" name="Circle"/>
              <p:cNvSpPr/>
              <p:nvPr/>
            </p:nvSpPr>
            <p:spPr>
              <a:xfrm>
                <a:off x="218585" y="821798"/>
                <a:ext cx="190403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6" name="Circle"/>
              <p:cNvSpPr/>
              <p:nvPr/>
            </p:nvSpPr>
            <p:spPr>
              <a:xfrm>
                <a:off x="420292" y="13103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7" name="Circle"/>
              <p:cNvSpPr/>
              <p:nvPr/>
            </p:nvSpPr>
            <p:spPr>
              <a:xfrm>
                <a:off x="420292" y="215277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8" name="Circle"/>
              <p:cNvSpPr/>
              <p:nvPr/>
            </p:nvSpPr>
            <p:spPr>
              <a:xfrm>
                <a:off x="420292" y="417450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49" name="Circle"/>
              <p:cNvSpPr/>
              <p:nvPr/>
            </p:nvSpPr>
            <p:spPr>
              <a:xfrm>
                <a:off x="420292" y="619624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0" name="Circle"/>
              <p:cNvSpPr/>
              <p:nvPr/>
            </p:nvSpPr>
            <p:spPr>
              <a:xfrm>
                <a:off x="420292" y="821798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1" name="Circle"/>
              <p:cNvSpPr/>
              <p:nvPr/>
            </p:nvSpPr>
            <p:spPr>
              <a:xfrm>
                <a:off x="622932" y="13103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2" name="Circle"/>
              <p:cNvSpPr/>
              <p:nvPr/>
            </p:nvSpPr>
            <p:spPr>
              <a:xfrm>
                <a:off x="622932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3" name="Circle"/>
              <p:cNvSpPr/>
              <p:nvPr/>
            </p:nvSpPr>
            <p:spPr>
              <a:xfrm>
                <a:off x="622932" y="417450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4" name="Circle"/>
              <p:cNvSpPr/>
              <p:nvPr/>
            </p:nvSpPr>
            <p:spPr>
              <a:xfrm>
                <a:off x="622932" y="619624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5" name="Circle"/>
              <p:cNvSpPr/>
              <p:nvPr/>
            </p:nvSpPr>
            <p:spPr>
              <a:xfrm>
                <a:off x="622932" y="821798"/>
                <a:ext cx="190404" cy="190404"/>
              </a:xfrm>
              <a:prstGeom prst="ellipse">
                <a:avLst/>
              </a:prstGeom>
              <a:solidFill>
                <a:srgbClr val="DEDA8C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6" name="Circle"/>
              <p:cNvSpPr/>
              <p:nvPr/>
            </p:nvSpPr>
            <p:spPr>
              <a:xfrm>
                <a:off x="824639" y="13103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7" name="Circle"/>
              <p:cNvSpPr/>
              <p:nvPr/>
            </p:nvSpPr>
            <p:spPr>
              <a:xfrm>
                <a:off x="824639" y="215277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8" name="Circle"/>
              <p:cNvSpPr/>
              <p:nvPr/>
            </p:nvSpPr>
            <p:spPr>
              <a:xfrm>
                <a:off x="824639" y="417450"/>
                <a:ext cx="190404" cy="190404"/>
              </a:xfrm>
              <a:prstGeom prst="ellipse">
                <a:avLst/>
              </a:prstGeom>
              <a:solidFill>
                <a:srgbClr val="ABB6CA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59" name="Circle"/>
              <p:cNvSpPr/>
              <p:nvPr/>
            </p:nvSpPr>
            <p:spPr>
              <a:xfrm>
                <a:off x="824639" y="619624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0" name="Circle"/>
              <p:cNvSpPr/>
              <p:nvPr/>
            </p:nvSpPr>
            <p:spPr>
              <a:xfrm>
                <a:off x="824639" y="821798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1" name="Circle"/>
              <p:cNvSpPr/>
              <p:nvPr/>
            </p:nvSpPr>
            <p:spPr>
              <a:xfrm>
                <a:off x="1027280" y="13103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2" name="Circle"/>
              <p:cNvSpPr/>
              <p:nvPr/>
            </p:nvSpPr>
            <p:spPr>
              <a:xfrm>
                <a:off x="1027280" y="215277"/>
                <a:ext cx="190404" cy="190404"/>
              </a:xfrm>
              <a:prstGeom prst="ellipse">
                <a:avLst/>
              </a:prstGeom>
              <a:solidFill>
                <a:srgbClr val="436AA7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3" name="Circle"/>
              <p:cNvSpPr/>
              <p:nvPr/>
            </p:nvSpPr>
            <p:spPr>
              <a:xfrm>
                <a:off x="1027280" y="417450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4" name="Circle"/>
              <p:cNvSpPr/>
              <p:nvPr/>
            </p:nvSpPr>
            <p:spPr>
              <a:xfrm>
                <a:off x="1027280" y="619624"/>
                <a:ext cx="190404" cy="190404"/>
              </a:xfrm>
              <a:prstGeom prst="ellipse">
                <a:avLst/>
              </a:prstGeom>
              <a:solidFill>
                <a:srgbClr val="C6C000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5" name="Circle"/>
              <p:cNvSpPr/>
              <p:nvPr/>
            </p:nvSpPr>
            <p:spPr>
              <a:xfrm>
                <a:off x="1027280" y="821798"/>
                <a:ext cx="190404" cy="190404"/>
              </a:xfrm>
              <a:prstGeom prst="ellipse">
                <a:avLst/>
              </a:prstGeom>
              <a:solidFill>
                <a:srgbClr val="D0D1AB">
                  <a:alpha val="30786"/>
                </a:srgbClr>
              </a:solidFill>
              <a:ln w="127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  <p:sp>
            <p:nvSpPr>
              <p:cNvPr id="3866" name="Rectangle"/>
              <p:cNvSpPr/>
              <p:nvPr/>
            </p:nvSpPr>
            <p:spPr>
              <a:xfrm>
                <a:off x="0" y="0"/>
                <a:ext cx="1233635" cy="1025306"/>
              </a:xfrm>
              <a:prstGeom prst="rect">
                <a:avLst/>
              </a:prstGeom>
              <a:noFill/>
              <a:ln w="25400" cap="flat">
                <a:solidFill>
                  <a:srgbClr val="5C5C5C">
                    <a:alpha val="30786"/>
                  </a:srgbClr>
                </a:solidFill>
                <a:prstDash val="solid"/>
                <a:round/>
              </a:ln>
              <a:effectLst/>
            </p:spPr>
            <p:txBody>
              <a:bodyPr wrap="square" lIns="24206" tIns="24206" rIns="24206" bIns="24206" numCol="1" anchor="ctr">
                <a:noAutofit/>
              </a:bodyPr>
              <a:lstStyle/>
              <a:p>
                <a:endParaRPr>
                  <a:latin typeface="Myriad Pro" panose="020B0503030403020204"/>
                </a:endParaRPr>
              </a:p>
            </p:txBody>
          </p:sp>
        </p:grpSp>
        <p:grpSp>
          <p:nvGrpSpPr>
            <p:cNvPr id="3932" name="Group"/>
            <p:cNvGrpSpPr/>
            <p:nvPr/>
          </p:nvGrpSpPr>
          <p:grpSpPr>
            <a:xfrm>
              <a:off x="0" y="231494"/>
              <a:ext cx="1538707" cy="1247896"/>
              <a:chOff x="0" y="0"/>
              <a:chExt cx="1538706" cy="1247895"/>
            </a:xfrm>
          </p:grpSpPr>
          <p:grpSp>
            <p:nvGrpSpPr>
              <p:cNvPr id="3899" name="Group"/>
              <p:cNvGrpSpPr/>
              <p:nvPr/>
            </p:nvGrpSpPr>
            <p:grpSpPr>
              <a:xfrm>
                <a:off x="305072" y="0"/>
                <a:ext cx="1233635" cy="1025306"/>
                <a:chOff x="0" y="0"/>
                <a:chExt cx="1233634" cy="1025305"/>
              </a:xfrm>
            </p:grpSpPr>
            <p:sp>
              <p:nvSpPr>
                <p:cNvPr id="3868" name="Circle"/>
                <p:cNvSpPr/>
                <p:nvPr/>
              </p:nvSpPr>
              <p:spPr>
                <a:xfrm>
                  <a:off x="15944" y="13103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69" name="Circle"/>
                <p:cNvSpPr/>
                <p:nvPr/>
              </p:nvSpPr>
              <p:spPr>
                <a:xfrm>
                  <a:off x="15944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0" name="Circle"/>
                <p:cNvSpPr/>
                <p:nvPr/>
              </p:nvSpPr>
              <p:spPr>
                <a:xfrm>
                  <a:off x="15944" y="417450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1" name="Circle"/>
                <p:cNvSpPr/>
                <p:nvPr/>
              </p:nvSpPr>
              <p:spPr>
                <a:xfrm>
                  <a:off x="15944" y="619624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2" name="Circle"/>
                <p:cNvSpPr/>
                <p:nvPr/>
              </p:nvSpPr>
              <p:spPr>
                <a:xfrm>
                  <a:off x="15944" y="821798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3" name="Circle"/>
                <p:cNvSpPr/>
                <p:nvPr/>
              </p:nvSpPr>
              <p:spPr>
                <a:xfrm>
                  <a:off x="218585" y="13103"/>
                  <a:ext cx="190403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4" name="Circle"/>
                <p:cNvSpPr/>
                <p:nvPr/>
              </p:nvSpPr>
              <p:spPr>
                <a:xfrm>
                  <a:off x="218585" y="215277"/>
                  <a:ext cx="190403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5" name="Circle"/>
                <p:cNvSpPr/>
                <p:nvPr/>
              </p:nvSpPr>
              <p:spPr>
                <a:xfrm>
                  <a:off x="218585" y="417450"/>
                  <a:ext cx="190403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6" name="Circle"/>
                <p:cNvSpPr/>
                <p:nvPr/>
              </p:nvSpPr>
              <p:spPr>
                <a:xfrm>
                  <a:off x="218585" y="619624"/>
                  <a:ext cx="190403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7" name="Circle"/>
                <p:cNvSpPr/>
                <p:nvPr/>
              </p:nvSpPr>
              <p:spPr>
                <a:xfrm>
                  <a:off x="218585" y="821798"/>
                  <a:ext cx="190403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8" name="Circle"/>
                <p:cNvSpPr/>
                <p:nvPr/>
              </p:nvSpPr>
              <p:spPr>
                <a:xfrm>
                  <a:off x="420292" y="13103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79" name="Circle"/>
                <p:cNvSpPr/>
                <p:nvPr/>
              </p:nvSpPr>
              <p:spPr>
                <a:xfrm>
                  <a:off x="420292" y="215277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0" name="Circle"/>
                <p:cNvSpPr/>
                <p:nvPr/>
              </p:nvSpPr>
              <p:spPr>
                <a:xfrm>
                  <a:off x="420292" y="417450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1" name="Circle"/>
                <p:cNvSpPr/>
                <p:nvPr/>
              </p:nvSpPr>
              <p:spPr>
                <a:xfrm>
                  <a:off x="420292" y="619624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2" name="Circle"/>
                <p:cNvSpPr/>
                <p:nvPr/>
              </p:nvSpPr>
              <p:spPr>
                <a:xfrm>
                  <a:off x="420292" y="821798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3" name="Circle"/>
                <p:cNvSpPr/>
                <p:nvPr/>
              </p:nvSpPr>
              <p:spPr>
                <a:xfrm>
                  <a:off x="622932" y="13103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4" name="Circle"/>
                <p:cNvSpPr/>
                <p:nvPr/>
              </p:nvSpPr>
              <p:spPr>
                <a:xfrm>
                  <a:off x="622932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5" name="Circle"/>
                <p:cNvSpPr/>
                <p:nvPr/>
              </p:nvSpPr>
              <p:spPr>
                <a:xfrm>
                  <a:off x="622932" y="417450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6" name="Circle"/>
                <p:cNvSpPr/>
                <p:nvPr/>
              </p:nvSpPr>
              <p:spPr>
                <a:xfrm>
                  <a:off x="622932" y="619624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7" name="Circle"/>
                <p:cNvSpPr/>
                <p:nvPr/>
              </p:nvSpPr>
              <p:spPr>
                <a:xfrm>
                  <a:off x="622932" y="821798"/>
                  <a:ext cx="190404" cy="190404"/>
                </a:xfrm>
                <a:prstGeom prst="ellipse">
                  <a:avLst/>
                </a:prstGeom>
                <a:solidFill>
                  <a:srgbClr val="DEDA8C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8" name="Circle"/>
                <p:cNvSpPr/>
                <p:nvPr/>
              </p:nvSpPr>
              <p:spPr>
                <a:xfrm>
                  <a:off x="824639" y="13103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89" name="Circle"/>
                <p:cNvSpPr/>
                <p:nvPr/>
              </p:nvSpPr>
              <p:spPr>
                <a:xfrm>
                  <a:off x="824639" y="215277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0" name="Circle"/>
                <p:cNvSpPr/>
                <p:nvPr/>
              </p:nvSpPr>
              <p:spPr>
                <a:xfrm>
                  <a:off x="824639" y="417450"/>
                  <a:ext cx="190404" cy="190404"/>
                </a:xfrm>
                <a:prstGeom prst="ellipse">
                  <a:avLst/>
                </a:prstGeom>
                <a:solidFill>
                  <a:srgbClr val="ABB6CA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1" name="Circle"/>
                <p:cNvSpPr/>
                <p:nvPr/>
              </p:nvSpPr>
              <p:spPr>
                <a:xfrm>
                  <a:off x="824639" y="619624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2" name="Circle"/>
                <p:cNvSpPr/>
                <p:nvPr/>
              </p:nvSpPr>
              <p:spPr>
                <a:xfrm>
                  <a:off x="824639" y="821798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3" name="Circle"/>
                <p:cNvSpPr/>
                <p:nvPr/>
              </p:nvSpPr>
              <p:spPr>
                <a:xfrm>
                  <a:off x="1027280" y="13103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4" name="Circle"/>
                <p:cNvSpPr/>
                <p:nvPr/>
              </p:nvSpPr>
              <p:spPr>
                <a:xfrm>
                  <a:off x="1027280" y="215277"/>
                  <a:ext cx="190404" cy="190404"/>
                </a:xfrm>
                <a:prstGeom prst="ellipse">
                  <a:avLst/>
                </a:prstGeom>
                <a:solidFill>
                  <a:srgbClr val="436AA7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5" name="Circle"/>
                <p:cNvSpPr/>
                <p:nvPr/>
              </p:nvSpPr>
              <p:spPr>
                <a:xfrm>
                  <a:off x="1027280" y="417450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6" name="Circle"/>
                <p:cNvSpPr/>
                <p:nvPr/>
              </p:nvSpPr>
              <p:spPr>
                <a:xfrm>
                  <a:off x="1027280" y="619624"/>
                  <a:ext cx="190404" cy="190404"/>
                </a:xfrm>
                <a:prstGeom prst="ellipse">
                  <a:avLst/>
                </a:prstGeom>
                <a:solidFill>
                  <a:srgbClr val="C6C000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7" name="Circle"/>
                <p:cNvSpPr/>
                <p:nvPr/>
              </p:nvSpPr>
              <p:spPr>
                <a:xfrm>
                  <a:off x="1027280" y="821798"/>
                  <a:ext cx="190404" cy="190404"/>
                </a:xfrm>
                <a:prstGeom prst="ellipse">
                  <a:avLst/>
                </a:prstGeom>
                <a:solidFill>
                  <a:srgbClr val="D0D1AB">
                    <a:alpha val="61322"/>
                  </a:srgbClr>
                </a:solidFill>
                <a:ln w="127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898" name="Rectangle"/>
                <p:cNvSpPr/>
                <p:nvPr/>
              </p:nvSpPr>
              <p:spPr>
                <a:xfrm>
                  <a:off x="0" y="0"/>
                  <a:ext cx="1233635" cy="1025306"/>
                </a:xfrm>
                <a:prstGeom prst="rect">
                  <a:avLst/>
                </a:prstGeom>
                <a:noFill/>
                <a:ln w="25400" cap="flat">
                  <a:solidFill>
                    <a:srgbClr val="5C5C5C">
                      <a:alpha val="61322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</p:grpSp>
          <p:grpSp>
            <p:nvGrpSpPr>
              <p:cNvPr id="3931" name="Group"/>
              <p:cNvGrpSpPr/>
              <p:nvPr/>
            </p:nvGrpSpPr>
            <p:grpSpPr>
              <a:xfrm>
                <a:off x="0" y="222589"/>
                <a:ext cx="1233635" cy="1025307"/>
                <a:chOff x="0" y="0"/>
                <a:chExt cx="1233634" cy="1025305"/>
              </a:xfrm>
            </p:grpSpPr>
            <p:sp>
              <p:nvSpPr>
                <p:cNvPr id="3900" name="Circle"/>
                <p:cNvSpPr/>
                <p:nvPr/>
              </p:nvSpPr>
              <p:spPr>
                <a:xfrm>
                  <a:off x="15944" y="13103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1" name="Circle"/>
                <p:cNvSpPr/>
                <p:nvPr/>
              </p:nvSpPr>
              <p:spPr>
                <a:xfrm>
                  <a:off x="15944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2" name="Circle"/>
                <p:cNvSpPr/>
                <p:nvPr/>
              </p:nvSpPr>
              <p:spPr>
                <a:xfrm>
                  <a:off x="15944" y="417450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3" name="Circle"/>
                <p:cNvSpPr/>
                <p:nvPr/>
              </p:nvSpPr>
              <p:spPr>
                <a:xfrm>
                  <a:off x="15944" y="619624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4" name="Circle"/>
                <p:cNvSpPr/>
                <p:nvPr/>
              </p:nvSpPr>
              <p:spPr>
                <a:xfrm>
                  <a:off x="15944" y="821798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5" name="Circle"/>
                <p:cNvSpPr/>
                <p:nvPr/>
              </p:nvSpPr>
              <p:spPr>
                <a:xfrm>
                  <a:off x="218585" y="13103"/>
                  <a:ext cx="190403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6" name="Circle"/>
                <p:cNvSpPr/>
                <p:nvPr/>
              </p:nvSpPr>
              <p:spPr>
                <a:xfrm>
                  <a:off x="218585" y="215277"/>
                  <a:ext cx="190403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7" name="Circle"/>
                <p:cNvSpPr/>
                <p:nvPr/>
              </p:nvSpPr>
              <p:spPr>
                <a:xfrm>
                  <a:off x="218585" y="417450"/>
                  <a:ext cx="190403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8" name="Circle"/>
                <p:cNvSpPr/>
                <p:nvPr/>
              </p:nvSpPr>
              <p:spPr>
                <a:xfrm>
                  <a:off x="218585" y="619624"/>
                  <a:ext cx="190403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09" name="Circle"/>
                <p:cNvSpPr/>
                <p:nvPr/>
              </p:nvSpPr>
              <p:spPr>
                <a:xfrm>
                  <a:off x="218585" y="821798"/>
                  <a:ext cx="190403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0" name="Circle"/>
                <p:cNvSpPr/>
                <p:nvPr/>
              </p:nvSpPr>
              <p:spPr>
                <a:xfrm>
                  <a:off x="420292" y="13103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1" name="Circle"/>
                <p:cNvSpPr/>
                <p:nvPr/>
              </p:nvSpPr>
              <p:spPr>
                <a:xfrm>
                  <a:off x="420292" y="215277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2" name="Circle"/>
                <p:cNvSpPr/>
                <p:nvPr/>
              </p:nvSpPr>
              <p:spPr>
                <a:xfrm>
                  <a:off x="420292" y="417450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3" name="Circle"/>
                <p:cNvSpPr/>
                <p:nvPr/>
              </p:nvSpPr>
              <p:spPr>
                <a:xfrm>
                  <a:off x="420292" y="619624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4" name="Circle"/>
                <p:cNvSpPr/>
                <p:nvPr/>
              </p:nvSpPr>
              <p:spPr>
                <a:xfrm>
                  <a:off x="420292" y="821798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5" name="Circle"/>
                <p:cNvSpPr/>
                <p:nvPr/>
              </p:nvSpPr>
              <p:spPr>
                <a:xfrm>
                  <a:off x="622932" y="13103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6" name="Circle"/>
                <p:cNvSpPr/>
                <p:nvPr/>
              </p:nvSpPr>
              <p:spPr>
                <a:xfrm>
                  <a:off x="622932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7" name="Circle"/>
                <p:cNvSpPr/>
                <p:nvPr/>
              </p:nvSpPr>
              <p:spPr>
                <a:xfrm>
                  <a:off x="622932" y="417450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8" name="Circle"/>
                <p:cNvSpPr/>
                <p:nvPr/>
              </p:nvSpPr>
              <p:spPr>
                <a:xfrm>
                  <a:off x="622932" y="619624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19" name="Circle"/>
                <p:cNvSpPr/>
                <p:nvPr/>
              </p:nvSpPr>
              <p:spPr>
                <a:xfrm>
                  <a:off x="622932" y="821798"/>
                  <a:ext cx="190404" cy="190404"/>
                </a:xfrm>
                <a:prstGeom prst="ellipse">
                  <a:avLst/>
                </a:prstGeom>
                <a:solidFill>
                  <a:srgbClr val="DEDA8C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0" name="Circle"/>
                <p:cNvSpPr/>
                <p:nvPr/>
              </p:nvSpPr>
              <p:spPr>
                <a:xfrm>
                  <a:off x="824639" y="13103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1" name="Circle"/>
                <p:cNvSpPr/>
                <p:nvPr/>
              </p:nvSpPr>
              <p:spPr>
                <a:xfrm>
                  <a:off x="824639" y="215277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2" name="Circle"/>
                <p:cNvSpPr/>
                <p:nvPr/>
              </p:nvSpPr>
              <p:spPr>
                <a:xfrm>
                  <a:off x="824639" y="417450"/>
                  <a:ext cx="190404" cy="190404"/>
                </a:xfrm>
                <a:prstGeom prst="ellipse">
                  <a:avLst/>
                </a:prstGeom>
                <a:solidFill>
                  <a:srgbClr val="ABB6CA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3" name="Circle"/>
                <p:cNvSpPr/>
                <p:nvPr/>
              </p:nvSpPr>
              <p:spPr>
                <a:xfrm>
                  <a:off x="824639" y="619624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4" name="Circle"/>
                <p:cNvSpPr/>
                <p:nvPr/>
              </p:nvSpPr>
              <p:spPr>
                <a:xfrm>
                  <a:off x="824639" y="821798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5" name="Circle"/>
                <p:cNvSpPr/>
                <p:nvPr/>
              </p:nvSpPr>
              <p:spPr>
                <a:xfrm>
                  <a:off x="1027280" y="13103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6" name="Circle"/>
                <p:cNvSpPr/>
                <p:nvPr/>
              </p:nvSpPr>
              <p:spPr>
                <a:xfrm>
                  <a:off x="1027280" y="215277"/>
                  <a:ext cx="190404" cy="190404"/>
                </a:xfrm>
                <a:prstGeom prst="ellipse">
                  <a:avLst/>
                </a:prstGeom>
                <a:solidFill>
                  <a:srgbClr val="436AA7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7" name="Circle"/>
                <p:cNvSpPr/>
                <p:nvPr/>
              </p:nvSpPr>
              <p:spPr>
                <a:xfrm>
                  <a:off x="1027280" y="417450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8" name="Circle"/>
                <p:cNvSpPr/>
                <p:nvPr/>
              </p:nvSpPr>
              <p:spPr>
                <a:xfrm>
                  <a:off x="1027280" y="619624"/>
                  <a:ext cx="190404" cy="190404"/>
                </a:xfrm>
                <a:prstGeom prst="ellipse">
                  <a:avLst/>
                </a:prstGeom>
                <a:solidFill>
                  <a:srgbClr val="C6C000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29" name="Circle"/>
                <p:cNvSpPr/>
                <p:nvPr/>
              </p:nvSpPr>
              <p:spPr>
                <a:xfrm>
                  <a:off x="1027280" y="821798"/>
                  <a:ext cx="190404" cy="190404"/>
                </a:xfrm>
                <a:prstGeom prst="ellipse">
                  <a:avLst/>
                </a:prstGeom>
                <a:solidFill>
                  <a:srgbClr val="D0D1AB"/>
                </a:solidFill>
                <a:ln w="127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  <p:sp>
              <p:nvSpPr>
                <p:cNvPr id="3930" name="Rectangle"/>
                <p:cNvSpPr/>
                <p:nvPr/>
              </p:nvSpPr>
              <p:spPr>
                <a:xfrm>
                  <a:off x="0" y="0"/>
                  <a:ext cx="1233635" cy="1025306"/>
                </a:xfrm>
                <a:prstGeom prst="rect">
                  <a:avLst/>
                </a:prstGeom>
                <a:noFill/>
                <a:ln w="25400" cap="flat">
                  <a:solidFill>
                    <a:srgbClr val="5C5C5C"/>
                  </a:solidFill>
                  <a:prstDash val="solid"/>
                  <a:round/>
                </a:ln>
                <a:effectLst/>
              </p:spPr>
              <p:txBody>
                <a:bodyPr wrap="square" lIns="24206" tIns="24206" rIns="24206" bIns="24206" numCol="1" anchor="ctr">
                  <a:noAutofit/>
                </a:bodyPr>
                <a:lstStyle/>
                <a:p>
                  <a:endParaRPr>
                    <a:latin typeface="Myriad Pro" panose="020B0503030403020204"/>
                  </a:endParaRPr>
                </a:p>
              </p:txBody>
            </p:sp>
          </p:grpSp>
        </p:grpSp>
      </p:grpSp>
      <p:sp>
        <p:nvSpPr>
          <p:cNvPr id="3934" name="Дана прямоугольная матрица…"/>
          <p:cNvSpPr txBox="1"/>
          <p:nvPr/>
        </p:nvSpPr>
        <p:spPr>
          <a:xfrm>
            <a:off x="433756" y="1393432"/>
            <a:ext cx="1469591" cy="7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Языковая модель</a:t>
            </a:r>
          </a:p>
        </p:txBody>
      </p:sp>
      <p:sp>
        <p:nvSpPr>
          <p:cNvPr id="3935" name="Дана прямоугольная матрица…"/>
          <p:cNvSpPr txBox="1"/>
          <p:nvPr/>
        </p:nvSpPr>
        <p:spPr>
          <a:xfrm>
            <a:off x="3865916" y="661364"/>
            <a:ext cx="4173184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“Данте родился в [MASK].”</a:t>
            </a:r>
          </a:p>
        </p:txBody>
      </p:sp>
      <p:grpSp>
        <p:nvGrpSpPr>
          <p:cNvPr id="3938" name="Group"/>
          <p:cNvGrpSpPr/>
          <p:nvPr/>
        </p:nvGrpSpPr>
        <p:grpSpPr>
          <a:xfrm>
            <a:off x="3982884" y="1390762"/>
            <a:ext cx="3356106" cy="908988"/>
            <a:chOff x="0" y="0"/>
            <a:chExt cx="3356104" cy="908986"/>
          </a:xfrm>
        </p:grpSpPr>
        <p:sp>
          <p:nvSpPr>
            <p:cNvPr id="3936" name="Line"/>
            <p:cNvSpPr/>
            <p:nvPr/>
          </p:nvSpPr>
          <p:spPr>
            <a:xfrm>
              <a:off x="0" y="441793"/>
              <a:ext cx="3356105" cy="1"/>
            </a:xfrm>
            <a:prstGeom prst="line">
              <a:avLst/>
            </a:prstGeom>
            <a:noFill/>
            <a:ln w="34925" cap="flat">
              <a:solidFill>
                <a:srgbClr val="2557A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>
                <a:latin typeface="Myriad Pro" panose="020B0503030403020204"/>
              </a:endParaRPr>
            </a:p>
          </p:txBody>
        </p:sp>
        <p:sp>
          <p:nvSpPr>
            <p:cNvPr id="3937" name="Память нейронной языковой модели"/>
            <p:cNvSpPr/>
            <p:nvPr/>
          </p:nvSpPr>
          <p:spPr>
            <a:xfrm>
              <a:off x="183089" y="0"/>
              <a:ext cx="2828688" cy="908987"/>
            </a:xfrm>
            <a:prstGeom prst="rect">
              <a:avLst/>
            </a:prstGeom>
            <a:solidFill>
              <a:srgbClr val="CBD8E9"/>
            </a:solidFill>
            <a:ln w="25400" cap="flat">
              <a:solidFill>
                <a:srgbClr val="ABB6CA"/>
              </a:solidFill>
              <a:prstDash val="solid"/>
              <a:round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4206" tIns="24206" rIns="24206" bIns="24206" numCol="1" anchor="ctr">
              <a:noAutofit/>
            </a:bodyPr>
            <a:lstStyle>
              <a:lvl1pPr algn="ctr">
                <a:defRPr>
                  <a:solidFill>
                    <a:srgbClr val="2557A1"/>
                  </a:solidFill>
                  <a:latin typeface="MyriadPro-Regular"/>
                  <a:ea typeface="MyriadPro-Regular"/>
                  <a:cs typeface="MyriadPro-Regular"/>
                  <a:sym typeface="MyriadPro-Regular"/>
                </a:defRPr>
              </a:lvl1pPr>
            </a:lstStyle>
            <a:p>
              <a:r>
                <a:rPr>
                  <a:latin typeface="Myriad Pro" panose="020B0503030403020204"/>
                </a:rPr>
                <a:t>Память нейронной языковой модели</a:t>
              </a:r>
            </a:p>
          </p:txBody>
        </p:sp>
      </p:grpSp>
      <p:sp>
        <p:nvSpPr>
          <p:cNvPr id="3939" name="Дана прямоугольная матрица…"/>
          <p:cNvSpPr txBox="1"/>
          <p:nvPr/>
        </p:nvSpPr>
        <p:spPr>
          <a:xfrm>
            <a:off x="7276362" y="1667378"/>
            <a:ext cx="1852683" cy="41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206" tIns="24206" rIns="24206" bIns="24206">
            <a:spAutoFit/>
          </a:bodyPr>
          <a:lstStyle>
            <a:lvl1pPr algn="ctr">
              <a:defRPr>
                <a:latin typeface="MyriadPro-Regular"/>
                <a:ea typeface="MyriadPro-Regular"/>
                <a:cs typeface="MyriadPro-Regular"/>
                <a:sym typeface="MyriadPro-Regular"/>
              </a:defRPr>
            </a:lvl1pPr>
          </a:lstStyle>
          <a:p>
            <a:r>
              <a:rPr>
                <a:latin typeface="Myriad Pro" panose="020B0503030403020204"/>
              </a:rPr>
              <a:t>Флоренция</a:t>
            </a:r>
          </a:p>
        </p:txBody>
      </p:sp>
      <p:sp>
        <p:nvSpPr>
          <p:cNvPr id="3940" name="Line"/>
          <p:cNvSpPr/>
          <p:nvPr/>
        </p:nvSpPr>
        <p:spPr>
          <a:xfrm>
            <a:off x="4898041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3941" name="Line"/>
          <p:cNvSpPr/>
          <p:nvPr/>
        </p:nvSpPr>
        <p:spPr>
          <a:xfrm>
            <a:off x="5587679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  <p:sp>
        <p:nvSpPr>
          <p:cNvPr id="3942" name="Line"/>
          <p:cNvSpPr/>
          <p:nvPr/>
        </p:nvSpPr>
        <p:spPr>
          <a:xfrm>
            <a:off x="6277316" y="1091872"/>
            <a:ext cx="1" cy="279391"/>
          </a:xfrm>
          <a:prstGeom prst="line">
            <a:avLst/>
          </a:prstGeom>
          <a:ln w="34925">
            <a:solidFill>
              <a:srgbClr val="2557A1"/>
            </a:solidFill>
            <a:tailEnd type="triangle"/>
          </a:ln>
        </p:spPr>
        <p:txBody>
          <a:bodyPr lIns="45718" tIns="45718" rIns="45718" bIns="45718"/>
          <a:lstStyle/>
          <a:p>
            <a:endParaRPr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09819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206" tIns="24206" rIns="24206" bIns="24206" numCol="1" spcCol="38100" rtlCol="0" anchor="ctr">
        <a:spAutoFit/>
      </a:bodyPr>
      <a:lstStyle>
        <a:defPPr marL="0" marR="0" indent="0" algn="l" defTabSz="410764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24" normalizeH="0" baseline="0">
            <a:ln>
              <a:noFill/>
            </a:ln>
            <a:solidFill>
              <a:srgbClr val="5C5C5C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206" tIns="24206" rIns="24206" bIns="24206" numCol="1" spcCol="38100" rtlCol="0" anchor="ctr">
        <a:spAutoFit/>
      </a:bodyPr>
      <a:lstStyle>
        <a:defPPr marL="0" marR="0" indent="0" algn="l" defTabSz="410764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24" normalizeH="0" baseline="0">
            <a:ln>
              <a:noFill/>
            </a:ln>
            <a:solidFill>
              <a:srgbClr val="5C5C5C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24206" tIns="24206" rIns="24206" bIns="24206" numCol="1" spcCol="38100" rtlCol="0" anchor="ctr">
        <a:spAutoFit/>
      </a:bodyPr>
      <a:lstStyle>
        <a:defPPr marL="0" marR="0" indent="0" algn="l" defTabSz="410764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24" normalizeH="0" baseline="0">
            <a:ln>
              <a:noFill/>
            </a:ln>
            <a:solidFill>
              <a:srgbClr val="5C5C5C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4206" tIns="24206" rIns="24206" bIns="24206" numCol="1" spcCol="38100" rtlCol="0" anchor="ctr">
        <a:spAutoFit/>
      </a:bodyPr>
      <a:lstStyle>
        <a:defPPr marL="0" marR="0" indent="0" algn="l" defTabSz="410764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24" normalizeH="0" baseline="0">
            <a:ln>
              <a:noFill/>
            </a:ln>
            <a:solidFill>
              <a:srgbClr val="5C5C5C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5776</Words>
  <Application>Microsoft Office PowerPoint</Application>
  <PresentationFormat>On-screen Show (4:3)</PresentationFormat>
  <Paragraphs>1206</Paragraphs>
  <Slides>119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Baskerville</vt:lpstr>
      <vt:lpstr>Cambria Math</vt:lpstr>
      <vt:lpstr>Courier New</vt:lpstr>
      <vt:lpstr>DIN Alternate Bold</vt:lpstr>
      <vt:lpstr>DIN Condensed Bold</vt:lpstr>
      <vt:lpstr>Helvetica Neue</vt:lpstr>
      <vt:lpstr>Helvetica Neue Medium</vt:lpstr>
      <vt:lpstr>Iowan Old Style Roman</vt:lpstr>
      <vt:lpstr>Myriad Pro</vt:lpstr>
      <vt:lpstr>MyriadPro-Bold</vt:lpstr>
      <vt:lpstr>MyriadPro-Regular</vt:lpstr>
      <vt:lpstr>Zapf Dingbats</vt:lpstr>
      <vt:lpstr>New_Template9</vt:lpstr>
      <vt:lpstr>BERT</vt:lpstr>
      <vt:lpstr>Векторное представление предложений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Первая модель на улице Сезам. ELMo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Трансформерные кодировщики</vt:lpstr>
      <vt:lpstr>PowerPoint Presentation</vt:lpstr>
      <vt:lpstr>PowerPoint Presentation</vt:lpstr>
      <vt:lpstr>PowerPoint Presentation</vt:lpstr>
      <vt:lpstr>PowerPoint Presentation</vt:lpstr>
      <vt:lpstr>Вторая модель на улице Сезам. BERT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Мультиязычные модели</vt:lpstr>
      <vt:lpstr>Зачем нужны мультиязычные модели?</vt:lpstr>
      <vt:lpstr>Мультиязычные модели</vt:lpstr>
      <vt:lpstr>Мультиязычные модели</vt:lpstr>
      <vt:lpstr>Мультиязычные модели</vt:lpstr>
      <vt:lpstr>Перенос обучения между языками</vt:lpstr>
      <vt:lpstr>Перенос обучения между языками</vt:lpstr>
      <vt:lpstr>Перенос обучения между языками</vt:lpstr>
      <vt:lpstr>Перенос обучения между языками</vt:lpstr>
      <vt:lpstr>Перенос обучения между языками</vt:lpstr>
      <vt:lpstr>Перенос обучения между языками</vt:lpstr>
      <vt:lpstr>Мультиязычные языковые модели</vt:lpstr>
      <vt:lpstr>Мультиязычные языковые модели</vt:lpstr>
      <vt:lpstr>Мультиязычные языковые модели</vt:lpstr>
      <vt:lpstr>Мультиязычные языковые модели</vt:lpstr>
      <vt:lpstr>mBERT</vt:lpstr>
      <vt:lpstr>mBERT</vt:lpstr>
      <vt:lpstr>mBERT</vt:lpstr>
      <vt:lpstr>mBERT</vt:lpstr>
      <vt:lpstr>mBERT</vt:lpstr>
      <vt:lpstr>XLM-RoBERTa</vt:lpstr>
      <vt:lpstr>XLM-RoBERTa</vt:lpstr>
      <vt:lpstr>XLM-RoBERTa</vt:lpstr>
      <vt:lpstr>XLM-RoBERTa</vt:lpstr>
      <vt:lpstr>LaBSE: независящее от языка векторное представление предложения</vt:lpstr>
      <vt:lpstr>LaBSE: независящее от языка векторное представление предложения</vt:lpstr>
      <vt:lpstr>LaBSE: независящее от языка векторное представление предложения</vt:lpstr>
      <vt:lpstr>LaBSE: независящее от языка векторное представление предложения</vt:lpstr>
      <vt:lpstr>LaBSE: независящее от языка векторное представление предложения</vt:lpstr>
      <vt:lpstr>LaBSE: независящее от языка векторное представление предложения</vt:lpstr>
      <vt:lpstr>Оценка мультиязычных моделей</vt:lpstr>
      <vt:lpstr>Оценка мультиязычных моделей</vt:lpstr>
      <vt:lpstr>Оценка мультиязычных моделей</vt:lpstr>
      <vt:lpstr>Оценка мультиязычных моделей</vt:lpstr>
      <vt:lpstr>Оценка мультиязычных моделей</vt:lpstr>
      <vt:lpstr>Зачем нужны мультиязычные модели?</vt:lpstr>
      <vt:lpstr>Будущее</vt:lpstr>
      <vt:lpstr>Будущее</vt:lpstr>
      <vt:lpstr>Будущее</vt:lpstr>
      <vt:lpstr>Будущее</vt:lpstr>
      <vt:lpstr>Будущее</vt:lpstr>
      <vt:lpstr>BERTоведение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оценить качество языковых моделей?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Перенос обучения …или прогулка по улице Сезам</dc:title>
  <cp:lastModifiedBy>Сериков Олег Алексеевич</cp:lastModifiedBy>
  <cp:revision>53</cp:revision>
  <dcterms:modified xsi:type="dcterms:W3CDTF">2021-04-23T15:16:11Z</dcterms:modified>
</cp:coreProperties>
</file>